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sldIdLst>
    <p:sldId id="350" r:id="rId2"/>
    <p:sldId id="422" r:id="rId3"/>
    <p:sldId id="368" r:id="rId4"/>
    <p:sldId id="404" r:id="rId5"/>
    <p:sldId id="370" r:id="rId6"/>
    <p:sldId id="382" r:id="rId7"/>
    <p:sldId id="416" r:id="rId8"/>
    <p:sldId id="417" r:id="rId9"/>
    <p:sldId id="409" r:id="rId10"/>
    <p:sldId id="389" r:id="rId11"/>
    <p:sldId id="390" r:id="rId12"/>
    <p:sldId id="391" r:id="rId13"/>
    <p:sldId id="410" r:id="rId14"/>
    <p:sldId id="373" r:id="rId15"/>
    <p:sldId id="395" r:id="rId16"/>
    <p:sldId id="407" r:id="rId17"/>
    <p:sldId id="396" r:id="rId18"/>
    <p:sldId id="411" r:id="rId19"/>
    <p:sldId id="398" r:id="rId20"/>
    <p:sldId id="423" r:id="rId21"/>
    <p:sldId id="397" r:id="rId22"/>
    <p:sldId id="399" r:id="rId23"/>
    <p:sldId id="375" r:id="rId24"/>
    <p:sldId id="420" r:id="rId25"/>
    <p:sldId id="412" r:id="rId26"/>
    <p:sldId id="401" r:id="rId27"/>
    <p:sldId id="403" r:id="rId28"/>
    <p:sldId id="402" r:id="rId29"/>
    <p:sldId id="418" r:id="rId30"/>
    <p:sldId id="421" r:id="rId31"/>
    <p:sldId id="414" r:id="rId32"/>
    <p:sldId id="413" r:id="rId33"/>
    <p:sldId id="419" r:id="rId34"/>
    <p:sldId id="415" r:id="rId35"/>
    <p:sldId id="36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727" autoAdjust="0"/>
  </p:normalViewPr>
  <p:slideViewPr>
    <p:cSldViewPr snapToGrid="0" showGuides="1">
      <p:cViewPr>
        <p:scale>
          <a:sx n="66" d="100"/>
          <a:sy n="66" d="100"/>
        </p:scale>
        <p:origin x="-141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7AFCD7-2737-4DF8-93FB-65EB1A17D1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7C63F-7541-4810-93A7-4BFA3A4D46BA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70" tIns="43685" rIns="87370" bIns="43685" anchor="b"/>
          <a:lstStyle/>
          <a:p>
            <a:pPr algn="r" defTabSz="974725"/>
            <a:fld id="{8BA15F00-1D64-427C-AC71-D5C016EE905B}" type="slidenum">
              <a:rPr lang="pt-BR" sz="1100"/>
              <a:pPr algn="r" defTabSz="974725"/>
              <a:t>1</a:t>
            </a:fld>
            <a:endParaRPr lang="pt-BR" sz="110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1625"/>
          </a:xfrm>
          <a:noFill/>
          <a:ln/>
        </p:spPr>
        <p:txBody>
          <a:bodyPr lIns="87370" tIns="43685" rIns="87370" bIns="43685"/>
          <a:lstStyle/>
          <a:p>
            <a:pPr eaLnBrk="1" hangingPunct="1"/>
            <a:endParaRPr lang="pt-B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AFCD7-2737-4DF8-93FB-65EB1A17D1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AFCD7-2737-4DF8-93FB-65EB1A17D1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AFCD7-2737-4DF8-93FB-65EB1A17D1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se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a.com.b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232" y="-101592"/>
            <a:ext cx="9288463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9674" y="4338413"/>
            <a:ext cx="849788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 smtClean="0">
                <a:solidFill>
                  <a:srgbClr val="FFFF00"/>
                </a:solidFill>
              </a:rPr>
              <a:t>União </a:t>
            </a:r>
            <a:r>
              <a:rPr lang="pt-BR" sz="3200" b="1" dirty="0">
                <a:solidFill>
                  <a:srgbClr val="FFFF00"/>
                </a:solidFill>
              </a:rPr>
              <a:t>da Indústria de Cana-de-Açúcar</a:t>
            </a:r>
            <a:endParaRPr lang="pt-BR" sz="2400" u="sng" dirty="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25400" y="5734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pt-BR" sz="2400">
              <a:solidFill>
                <a:schemeClr val="bg1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28361" y="5300413"/>
            <a:ext cx="4852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Novas Políticas Consecana-SP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CANAGRO </a:t>
            </a:r>
            <a:r>
              <a:rPr lang="pt-BR" sz="2400" b="1" dirty="0" smtClean="0">
                <a:solidFill>
                  <a:srgbClr val="FFFF00"/>
                </a:solidFill>
              </a:rPr>
              <a:t>- 23 de outubro 2015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72" y="706260"/>
            <a:ext cx="8372134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Resultados de Estudos Técnicos e Novos Desenvolvimentos </a:t>
            </a:r>
            <a:endParaRPr lang="pt-BR" sz="36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Consecana </a:t>
            </a:r>
            <a:r>
              <a:rPr lang="pt-BR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- Canatec</a:t>
            </a:r>
            <a:endParaRPr lang="pt-BR" sz="36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Influência da Temperatura na Leitura Sacarimétrica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000" y="1332000"/>
            <a:ext cx="85305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Resultados e Conclusões</a:t>
            </a:r>
          </a:p>
          <a:p>
            <a:pPr marL="457200" indent="-457200">
              <a:buFont typeface="+mj-lt"/>
              <a:buAutoNum type="arabicPeriod" startAt="2"/>
            </a:pPr>
            <a:endParaRPr lang="pt-B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pt-B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pt-B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pt-BR" sz="2000" b="1" dirty="0" smtClean="0"/>
          </a:p>
          <a:p>
            <a:pPr marL="342900" indent="-342900"/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024" y="1776590"/>
            <a:ext cx="6961188" cy="434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Influência da Temperatura na Leitura Sacarimétrica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000" y="1332000"/>
            <a:ext cx="85305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e Conclusões</a:t>
            </a:r>
          </a:p>
          <a:p>
            <a:pPr marL="457200" indent="-457200">
              <a:buFont typeface="+mj-lt"/>
              <a:buAutoNum type="arabicPeriod" startAt="2"/>
            </a:pPr>
            <a:endParaRPr lang="pt-BR" sz="2400" b="1" dirty="0" smtClean="0"/>
          </a:p>
          <a:p>
            <a:pPr marL="457200" indent="-457200"/>
            <a:r>
              <a:rPr lang="pt-BR" sz="2400" b="1" dirty="0" smtClean="0"/>
              <a:t>	Equação de correlação entre a diferença de temperatura e a leitura sacarimétrica.</a:t>
            </a:r>
          </a:p>
          <a:p>
            <a:pPr marL="457200" indent="-457200">
              <a:buFont typeface="+mj-lt"/>
              <a:buAutoNum type="arabicPeriod" startAt="2"/>
            </a:pPr>
            <a:endParaRPr lang="pt-BR" sz="2400" b="1" dirty="0" smtClean="0"/>
          </a:p>
          <a:p>
            <a:pPr marL="457200" indent="-457200"/>
            <a:endParaRPr lang="pt-BR" sz="2800" b="1" dirty="0" smtClean="0"/>
          </a:p>
          <a:p>
            <a:pPr marL="457200" indent="-457200"/>
            <a:r>
              <a:rPr lang="pt-BR" sz="2400" b="1" dirty="0" smtClean="0"/>
              <a:t>Equação</a:t>
            </a:r>
          </a:p>
          <a:p>
            <a:pPr marL="457200" indent="-457200"/>
            <a:endParaRPr lang="pt-BR" sz="2400" b="1" dirty="0" smtClean="0"/>
          </a:p>
          <a:p>
            <a:pPr marL="457200" indent="-457200"/>
            <a:r>
              <a:rPr lang="pt-BR" sz="2400" b="1" dirty="0" smtClean="0"/>
              <a:t>LS</a:t>
            </a:r>
            <a:r>
              <a:rPr lang="pt-BR" sz="2400" b="1" baseline="-25000" dirty="0" smtClean="0"/>
              <a:t>20°C</a:t>
            </a:r>
            <a:r>
              <a:rPr lang="pt-BR" sz="2400" b="1" dirty="0" smtClean="0"/>
              <a:t> = </a:t>
            </a:r>
            <a:r>
              <a:rPr lang="pt-BR" sz="2400" b="1" dirty="0" err="1" smtClean="0"/>
              <a:t>LS</a:t>
            </a:r>
            <a:r>
              <a:rPr lang="pt-BR" sz="2400" b="1" baseline="-25000" dirty="0" err="1" smtClean="0"/>
              <a:t>t</a:t>
            </a:r>
            <a:r>
              <a:rPr lang="pt-BR" sz="2400" b="1" dirty="0" smtClean="0"/>
              <a:t> – 0,0184 x (t – 20)</a:t>
            </a:r>
            <a:endParaRPr lang="pt-BR" sz="2000" b="1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013" y="2960917"/>
            <a:ext cx="4206875" cy="34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Influência da Temperatura na Leitura Sacarimétrica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000" y="1332000"/>
            <a:ext cx="853054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+mj-lt"/>
              <a:buAutoNum type="arabicPeriod" startAt="2"/>
            </a:pPr>
            <a:r>
              <a:rPr lang="pt-BR" sz="2400" b="1" dirty="0" smtClean="0"/>
              <a:t>Resultados e Conclusões</a:t>
            </a:r>
          </a:p>
          <a:p>
            <a:pPr marL="363538" indent="-363538">
              <a:buFont typeface="+mj-lt"/>
              <a:buAutoNum type="arabicPeriod" startAt="2"/>
            </a:pPr>
            <a:endParaRPr lang="pt-BR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/>
              <a:t>Considerando uma variação na temperatura de 18 a 22°C para  leituras sacarimétricas de 50 a 90, encontra-se uma correção de máxima de ± 0,08ºZ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/>
              <a:t>No ATR a variação correspondente seria </a:t>
            </a:r>
            <a:r>
              <a:rPr lang="pt-BR" sz="2400" b="1" dirty="0" smtClean="0"/>
              <a:t>muito pequena, menor que os erros analíticos.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/>
              <a:t>Não </a:t>
            </a:r>
            <a:r>
              <a:rPr lang="pt-BR" sz="2400" b="1" dirty="0" smtClean="0"/>
              <a:t>é necessária a aplicação da correção, desde que o laboratório tenha temperatura ambiente </a:t>
            </a:r>
            <a:r>
              <a:rPr lang="pt-BR" sz="2400" b="1" dirty="0" smtClean="0"/>
              <a:t>controlada de acordo com o Manual de Instruções do Consecana.</a:t>
            </a:r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Desempenho do Desintegrador e Índice de Preparo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Imagem 5" descr="DSC06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50065"/>
            <a:ext cx="4572000" cy="4791919"/>
          </a:xfrm>
          <a:prstGeom prst="rect">
            <a:avLst/>
          </a:prstGeom>
        </p:spPr>
      </p:pic>
      <p:pic>
        <p:nvPicPr>
          <p:cNvPr id="8" name="Imagem 7" descr="DSC06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7392" y="1250068"/>
            <a:ext cx="4572000" cy="4768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Desempenho do Desintegrador e Índice de Preparo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000" y="1607766"/>
            <a:ext cx="850739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pt-BR" sz="2400" b="1" dirty="0" smtClean="0"/>
              <a:t>Materiais e Métodos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pt-BR" sz="2400" b="1" dirty="0" smtClean="0"/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400" b="1" dirty="0" smtClean="0"/>
              <a:t>Ensaio realizado em 6 laboratórios de unidades industriais, com dois modelos – </a:t>
            </a:r>
            <a:r>
              <a:rPr lang="pt-BR" sz="2400" b="1" dirty="0" err="1" smtClean="0"/>
              <a:t>Dedini</a:t>
            </a:r>
            <a:r>
              <a:rPr lang="pt-BR" sz="2400" b="1" dirty="0" smtClean="0"/>
              <a:t> e </a:t>
            </a:r>
            <a:r>
              <a:rPr lang="pt-BR" sz="2400" b="1" dirty="0" err="1" smtClean="0"/>
              <a:t>Irbi</a:t>
            </a:r>
            <a:r>
              <a:rPr lang="pt-BR" sz="2400" b="1" dirty="0" smtClean="0"/>
              <a:t> – com características originais e acessórios novos: facas, contra-facas, martelos e outros.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400" b="1" dirty="0" smtClean="0"/>
              <a:t>O desintegrador iniciava a operação e o IP era medido na primeira amostra  e após várias amostras. Isto foi repetido por 29 vezes nas diferentes usinas.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Desempenho do Desintegrador e Índice de Preparo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000" y="1332000"/>
            <a:ext cx="85073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+mj-lt"/>
              <a:buAutoNum type="arabicPeriod" startAt="2"/>
            </a:pPr>
            <a:r>
              <a:rPr lang="pt-BR" sz="2000" b="1" dirty="0" smtClean="0"/>
              <a:t>Resultados e Conclusões</a:t>
            </a:r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/>
          </a:p>
        </p:txBody>
      </p:sp>
      <p:pic>
        <p:nvPicPr>
          <p:cNvPr id="10244" name="Picture 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10" y="1803258"/>
            <a:ext cx="82800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Desempenho do Desintegrador e Índice de Preparo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000" y="1332000"/>
            <a:ext cx="85073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+mj-lt"/>
              <a:buAutoNum type="arabicPeriod" startAt="2"/>
            </a:pPr>
            <a:r>
              <a:rPr lang="pt-BR" sz="2000" b="1" dirty="0" smtClean="0"/>
              <a:t>Resultados e Conclusões</a:t>
            </a:r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/>
          </a:p>
        </p:txBody>
      </p:sp>
      <p:pic>
        <p:nvPicPr>
          <p:cNvPr id="13314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00" y="1803600"/>
            <a:ext cx="82800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Desempenho do Desintegrador e Índice de Preparo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0972" y="1622280"/>
            <a:ext cx="85073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t-BR" sz="2400" b="1" dirty="0" smtClean="0"/>
              <a:t>Resultados e Conclusões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endParaRPr lang="pt-BR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b="1" dirty="0" smtClean="0"/>
              <a:t>Não existe um comportamento lógico nos resultados de qualquer modelo com qualquer número de amostras preparadas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b="1" dirty="0" smtClean="0"/>
              <a:t>Testes começaram com IP menor e terminaram com maior e vice-versa.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b="1" dirty="0" smtClean="0"/>
              <a:t>O Índice de Preparo necessita de novos estudos.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Qualidade de Cana com ou sem Fechamento do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Homogeneizador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Imagem 7" descr="DSC09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50065"/>
            <a:ext cx="4572000" cy="4629873"/>
          </a:xfrm>
          <a:prstGeom prst="rect">
            <a:avLst/>
          </a:prstGeom>
        </p:spPr>
      </p:pic>
      <p:pic>
        <p:nvPicPr>
          <p:cNvPr id="9" name="Imagem 8" descr="DSC09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3484" y="1248228"/>
            <a:ext cx="4570516" cy="463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Qualidade de Cana com ou sem Fechamento do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Homogeneizador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000" y="1332000"/>
            <a:ext cx="864628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Materiais e Métodos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t-BR" sz="2400" b="1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/>
              <a:t>127 Testes em seis unidades com dois modelos de desintegrador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/>
              <a:t>Amostras cortadas em toletes de  cerca de 20 cm e cada tolete separado ao meio longitudinalmente, procurando criar duas amostras iguais.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/>
              <a:t>Amostras desintegradas com h</a:t>
            </a:r>
            <a:r>
              <a:rPr lang="pt-B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omogeneizador </a:t>
            </a:r>
            <a:r>
              <a:rPr lang="pt-BR" sz="2400" b="1" dirty="0" smtClean="0"/>
              <a:t>fechado e aberto e vice-versa.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/>
              <a:t>Análises em triplicatas realizadas de acordo com o Manual Consecana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2519" y="230779"/>
            <a:ext cx="8105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Estudos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Consecana-SP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910" y="2016899"/>
            <a:ext cx="850739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Necessidade de atualizar as tecnologias e técnicas empregadas no Sistema Consecana.</a:t>
            </a:r>
          </a:p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Tornar transparente a aplicação dos procedimentos.</a:t>
            </a:r>
          </a:p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Reduzir custos operacionais.</a:t>
            </a:r>
          </a:p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Homologar alternativas de tecnologias para aplicação do Sistema Consecana.</a:t>
            </a:r>
          </a:p>
        </p:txBody>
      </p:sp>
    </p:spTree>
    <p:extLst>
      <p:ext uri="{BB962C8B-B14F-4D97-AF65-F5344CB8AC3E}">
        <p14:creationId xmlns:p14="http://schemas.microsoft.com/office/powerpoint/2010/main" val="194825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7" y="907926"/>
            <a:ext cx="7056000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4173" y="245293"/>
            <a:ext cx="8781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Preparo de amostras para testes do Desintegrador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33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Qualidade de Cana com ou sem Fechamento do Homogeneizador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000" y="1332000"/>
            <a:ext cx="8646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Resultados e Conclusão</a:t>
            </a:r>
          </a:p>
          <a:p>
            <a:pPr marL="457200" indent="-457200">
              <a:buFont typeface="+mj-lt"/>
              <a:buAutoNum type="arabicPeriod" startAt="2"/>
            </a:pPr>
            <a:endParaRPr lang="pt-B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pt-BR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62" y="1847573"/>
            <a:ext cx="8899943" cy="41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4683143" y="5239657"/>
            <a:ext cx="1543486" cy="3628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Qualidade de Cana com ou sem Fechamento do Desintegrador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3888" y="1898046"/>
            <a:ext cx="8646287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pt-BR" sz="2400" b="1" dirty="0" smtClean="0"/>
              <a:t>Resultados e Conclusões</a:t>
            </a:r>
          </a:p>
          <a:p>
            <a:pPr marL="363538" indent="-363538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pt-BR" sz="2400" b="1" dirty="0" smtClean="0"/>
              <a:t>Não existem diferenças significativas entre PBU, Brix e Leitura sacarimétrica do caldo, entre sistemas aberto e fechado.</a:t>
            </a:r>
          </a:p>
          <a:p>
            <a:pPr marL="363538" indent="-363538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pt-BR" sz="2400" b="1" dirty="0" smtClean="0"/>
              <a:t>É indiferente fechar ou não o desintegrador ou o homogeneizador, porque não houve alteração nos parâmetros medidos (PBU, LS e brix) e </a:t>
            </a:r>
            <a:r>
              <a:rPr lang="pt-BR" sz="2400" b="1" dirty="0" smtClean="0"/>
              <a:t>no </a:t>
            </a:r>
            <a:r>
              <a:rPr lang="pt-BR" sz="2400" b="1" dirty="0" smtClean="0"/>
              <a:t>ATR.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8350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Sacarimetria no Infravermelho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Imagem 5" descr="DSC06978 c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85703"/>
            <a:ext cx="4572000" cy="4444407"/>
          </a:xfrm>
          <a:prstGeom prst="rect">
            <a:avLst/>
          </a:prstGeom>
        </p:spPr>
      </p:pic>
      <p:pic>
        <p:nvPicPr>
          <p:cNvPr id="8" name="Imagem 7" descr="DSC07018 c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202"/>
            <a:ext cx="4572000" cy="439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8350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Sacarimetria no Infravermelho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0" y="1285701"/>
            <a:ext cx="4536000" cy="496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700"/>
            <a:ext cx="4608000" cy="496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8350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Sacarimetria no Infravermelho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0346" y="1332000"/>
            <a:ext cx="87273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b="1" dirty="0" smtClean="0"/>
              <a:t>Testar a aplicação da sacarimetria em 882 nm (NIR), comparada a </a:t>
            </a:r>
            <a:r>
              <a:rPr lang="pt-BR" sz="2400" b="1" dirty="0" smtClean="0"/>
              <a:t>587 </a:t>
            </a:r>
            <a:r>
              <a:rPr lang="pt-BR" sz="2400" b="1" dirty="0" smtClean="0"/>
              <a:t>nm que independe da cor da solução filtrada.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b="1" dirty="0" smtClean="0"/>
              <a:t>Eliminar o uso de agentes clarificantes e suas influências no resultado de análises.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b="1" dirty="0"/>
              <a:t>Testes preliminares no CTC indicaram uma boa correlação entre os resultados tradicionais e a nova técnica.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b="1" dirty="0" smtClean="0"/>
              <a:t>Técnica utilizada em vários países produtores de cana-de-açúcar.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Sacarimetria no Infravermelho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3262" y="1332000"/>
            <a:ext cx="89240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2400" b="1" dirty="0" smtClean="0"/>
              <a:t>Resultados Médios dos Ensaios no CTC</a:t>
            </a:r>
          </a:p>
          <a:p>
            <a:pPr marL="342900" indent="-342900">
              <a:buAutoNum type="arabicPeriod" startAt="2"/>
            </a:pPr>
            <a:endParaRPr lang="pt-BR" sz="2400" b="1" dirty="0" smtClean="0"/>
          </a:p>
          <a:p>
            <a:pPr marL="342900" indent="-342900"/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7" y="2256971"/>
            <a:ext cx="8621485" cy="350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Sacarimetria no Infravermelho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3200" y="998175"/>
            <a:ext cx="8737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e Conclusões</a:t>
            </a:r>
          </a:p>
          <a:p>
            <a:pPr marL="457200" indent="-457200">
              <a:buFont typeface="+mj-lt"/>
              <a:buAutoNum type="arabicPeriod" startAt="2"/>
            </a:pPr>
            <a:endParaRPr lang="pt-BR" sz="2400" b="1" dirty="0" smtClean="0"/>
          </a:p>
          <a:p>
            <a:r>
              <a:rPr lang="pt-BR" sz="2400" b="1" dirty="0" smtClean="0"/>
              <a:t>Encontrou-se excelente correlação entre a leitura em 882 e </a:t>
            </a:r>
            <a:r>
              <a:rPr lang="pt-BR" sz="2400" b="1" dirty="0" smtClean="0"/>
              <a:t>587 </a:t>
            </a:r>
            <a:r>
              <a:rPr lang="pt-BR" sz="2400" b="1" dirty="0" smtClean="0"/>
              <a:t>nm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400" b="1" dirty="0" smtClean="0"/>
          </a:p>
          <a:p>
            <a:pPr marL="342900" indent="-342900">
              <a:buAutoNum type="arabicPeriod" startAt="2"/>
            </a:pPr>
            <a:endParaRPr lang="pt-BR" sz="2400" b="1" dirty="0" smtClean="0"/>
          </a:p>
          <a:p>
            <a:pPr marL="342900" indent="-342900">
              <a:buAutoNum type="arabicPeriod" startAt="2"/>
            </a:pPr>
            <a:endParaRPr lang="pt-BR" sz="2400" b="1" dirty="0" smtClean="0"/>
          </a:p>
          <a:p>
            <a:pPr marL="342900" indent="-342900">
              <a:buAutoNum type="arabicPeriod" startAt="2"/>
            </a:pPr>
            <a:endParaRPr lang="pt-BR" sz="2400" b="1" dirty="0" smtClean="0"/>
          </a:p>
          <a:p>
            <a:pPr marL="342900" indent="-342900"/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AutoNum type="arabicPeriod"/>
            </a:pPr>
            <a:endParaRPr lang="pt-BR" sz="2400" b="1" dirty="0" smtClean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133" y="2487694"/>
            <a:ext cx="5978298" cy="38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Sacarimetria no Infravermelho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0346" y="2289924"/>
            <a:ext cx="872731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Conclusão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Resultados promissores por apresentar uma alta correlação entre as duas leituras sacarimétricas.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Não houve diferença significativa entre os parâmetros analisados e calculados.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0000" y="230779"/>
            <a:ext cx="847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Sacarimetria no Infravermelho –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Novos Estudos</a:t>
            </a:r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860" y="1506168"/>
            <a:ext cx="8727311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Novos estudos com cerca de </a:t>
            </a:r>
            <a:r>
              <a:rPr lang="pt-BR" sz="2400" b="1" dirty="0"/>
              <a:t>300 pares </a:t>
            </a:r>
            <a:r>
              <a:rPr lang="pt-BR" sz="2400" b="1" dirty="0" smtClean="0"/>
              <a:t>de dados </a:t>
            </a:r>
            <a:r>
              <a:rPr lang="pt-BR" sz="2400" b="1" dirty="0"/>
              <a:t>entre </a:t>
            </a:r>
            <a:r>
              <a:rPr lang="pt-BR" sz="2400" b="1" dirty="0" smtClean="0"/>
              <a:t>sacarímetro convencional / subacetato de chumbo e sacarímetro no infravermelho / celite.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Os resultados apresentaram uma excelente correlação, mas ainda não suficiente para homologação da técnica.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>
                <a:solidFill>
                  <a:srgbClr val="C00000"/>
                </a:solidFill>
              </a:rPr>
              <a:t>O trabalho será retomado na próxima safra com ensaios em três períodos de safra, considerando a variação da qualidade da matéria-prima. 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2519" y="230779"/>
            <a:ext cx="8105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Estudos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Realizados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910" y="1146059"/>
            <a:ext cx="85073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Amostragem – Número de Amostras para representação de área colhida mecanicamente</a:t>
            </a:r>
          </a:p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Influência da Temperatura na Leitura Sacarimétrica</a:t>
            </a:r>
          </a:p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Desempenho do Desintegrador em função do número de  amostras preparadas</a:t>
            </a:r>
          </a:p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Efeitos na qualidade de cana do preparo com ou sem fechamento do desintegrador</a:t>
            </a:r>
          </a:p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Sacarimetria no infravermelho (882 nm) – </a:t>
            </a:r>
            <a:r>
              <a:rPr lang="pt-BR" sz="2400" b="1" dirty="0" smtClean="0">
                <a:solidFill>
                  <a:srgbClr val="FF0000"/>
                </a:solidFill>
              </a:rPr>
              <a:t>não concluído – novos estudos</a:t>
            </a:r>
          </a:p>
          <a:p>
            <a:pPr marL="2520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dirty="0" smtClean="0"/>
              <a:t>Avaliação do NIR – </a:t>
            </a:r>
            <a:r>
              <a:rPr lang="pt-BR" sz="2400" b="1" dirty="0" smtClean="0">
                <a:solidFill>
                  <a:srgbClr val="FF0000"/>
                </a:solidFill>
              </a:rPr>
              <a:t>não concluído – novos estudos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029" y="1635121"/>
            <a:ext cx="7801321" cy="439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60000" y="230779"/>
            <a:ext cx="847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Sacarimetria no Infravermelho –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Novos Estudos</a:t>
            </a:r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91559" y="1078077"/>
            <a:ext cx="645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Teste com Sacarímetro NIR Rudolph - 2015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19086" y="2728686"/>
            <a:ext cx="2948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LPb</a:t>
            </a:r>
            <a:r>
              <a:rPr lang="pt-BR" b="1" dirty="0" smtClean="0"/>
              <a:t> = 1,007 x </a:t>
            </a:r>
            <a:r>
              <a:rPr lang="pt-BR" b="1" dirty="0" err="1" smtClean="0"/>
              <a:t>Lce</a:t>
            </a:r>
            <a:r>
              <a:rPr lang="pt-BR" b="1" dirty="0" smtClean="0"/>
              <a:t> – 0,225</a:t>
            </a:r>
          </a:p>
          <a:p>
            <a:r>
              <a:rPr lang="pt-BR" b="1" dirty="0" smtClean="0"/>
              <a:t>R</a:t>
            </a:r>
            <a:r>
              <a:rPr lang="pt-BR" b="1" baseline="30000" dirty="0" smtClean="0"/>
              <a:t>2 </a:t>
            </a:r>
            <a:r>
              <a:rPr lang="pt-BR" b="1" dirty="0" smtClean="0"/>
              <a:t>= 0,997</a:t>
            </a:r>
          </a:p>
          <a:p>
            <a:endParaRPr lang="pt-BR" b="1" baseline="30000" dirty="0"/>
          </a:p>
        </p:txBody>
      </p:sp>
    </p:spTree>
    <p:extLst>
      <p:ext uri="{BB962C8B-B14F-4D97-AF65-F5344CB8AC3E}">
        <p14:creationId xmlns:p14="http://schemas.microsoft.com/office/powerpoint/2010/main" val="1626592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Infravermelho Próximo - NIR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media.labcompare.com/m/1/Product/56907-187x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855209"/>
            <a:ext cx="6995886" cy="523756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627086" y="1407886"/>
            <a:ext cx="769257" cy="391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Infravermelho Próximo - NIR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7887" y="1417279"/>
            <a:ext cx="8130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Objetivo de obter uma equação global para o Estado de São Paulo a partir de150.000 dados coletados em 9 usinas que utilizam o NIR.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>
                <a:solidFill>
                  <a:srgbClr val="C00000"/>
                </a:solidFill>
              </a:rPr>
              <a:t>Na safra 2015/2016  a equação global foi produzida </a:t>
            </a:r>
            <a:r>
              <a:rPr lang="pt-BR" sz="2400" b="1" dirty="0" smtClean="0"/>
              <a:t>com a colaboração da </a:t>
            </a:r>
            <a:r>
              <a:rPr lang="pt-BR" sz="2400" b="1" dirty="0" err="1" smtClean="0"/>
              <a:t>Foss</a:t>
            </a:r>
            <a:r>
              <a:rPr lang="pt-BR" sz="2400" b="1" dirty="0" smtClean="0"/>
              <a:t> e será testada em 3 unidades industriais ainda nesta safra.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Serão também definidos padrões para calibração e verificação de funcionamento do NIR. 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Isto permitirá uma utilização mais adequada do NIR.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7887" y="230779"/>
            <a:ext cx="823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Infravermelho Próximo (NIR)-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Estudos Futuros</a:t>
            </a:r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7887" y="1867213"/>
            <a:ext cx="8130856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Testes com NIR em cana preparada, obtendo-se os parâmetros do Sistema Consecana sem extração de caldo na prensa. 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Dois sistemas serão avaliados na próxima safra, após definição dos procedimentos necessários.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400" b="1" dirty="0" smtClean="0"/>
              <a:t>Quando homologados poderá resultar em redução de custos operacionais.</a:t>
            </a:r>
          </a:p>
        </p:txBody>
      </p:sp>
    </p:spTree>
    <p:extLst>
      <p:ext uri="{BB962C8B-B14F-4D97-AF65-F5344CB8AC3E}">
        <p14:creationId xmlns:p14="http://schemas.microsoft.com/office/powerpoint/2010/main" val="20820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Agradecimentos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857" y="2622140"/>
            <a:ext cx="8727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Em nome do CONSECANA e da CANATEC gostaria de agradecer  a grande colaboração das usinas participantes nos estudos, pelo esforço de seus técnicos e gerentes, para que fosse possível </a:t>
            </a:r>
            <a:r>
              <a:rPr lang="pt-BR" sz="2400" b="1" dirty="0" smtClean="0"/>
              <a:t>realizar os testes necessários.</a:t>
            </a:r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Bas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288463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95288" y="4581525"/>
            <a:ext cx="849788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>
                <a:solidFill>
                  <a:srgbClr val="FFFF00"/>
                </a:solidFill>
                <a:hlinkClick r:id="rId3"/>
              </a:rPr>
              <a:t>www.unica.com.br</a:t>
            </a:r>
            <a:endParaRPr lang="pt-BR" sz="320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</a:pPr>
            <a:endParaRPr lang="pt-BR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pt-BR" sz="2400">
                <a:solidFill>
                  <a:srgbClr val="FFFF00"/>
                </a:solidFill>
              </a:rPr>
              <a:t>jfelix@unica.com.br</a:t>
            </a:r>
          </a:p>
          <a:p>
            <a:pPr>
              <a:spcBef>
                <a:spcPct val="50000"/>
              </a:spcBef>
            </a:pPr>
            <a:endParaRPr lang="pt-BR" u="sng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68313" y="981075"/>
            <a:ext cx="820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>
                <a:solidFill>
                  <a:srgbClr val="FFFF00"/>
                </a:solidFill>
                <a:cs typeface="Times New Roman" pitchFamily="18" charset="0"/>
              </a:rPr>
              <a:t>Obrigado </a:t>
            </a:r>
            <a:r>
              <a:rPr lang="en-GB" sz="4000" b="1" dirty="0" err="1" smtClean="0">
                <a:solidFill>
                  <a:srgbClr val="FFFF00"/>
                </a:solidFill>
                <a:cs typeface="Times New Roman" pitchFamily="18" charset="0"/>
              </a:rPr>
              <a:t>por</a:t>
            </a:r>
            <a:r>
              <a:rPr lang="en-GB" sz="40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cs typeface="Times New Roman" pitchFamily="18" charset="0"/>
              </a:rPr>
              <a:t>sua</a:t>
            </a:r>
            <a:r>
              <a:rPr lang="en-GB" sz="40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cs typeface="Times New Roman" pitchFamily="18" charset="0"/>
              </a:rPr>
              <a:t>Atenção</a:t>
            </a:r>
            <a:endParaRPr lang="pt-BR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3373"/>
            <a:ext cx="4536000" cy="527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171" y="833377"/>
            <a:ext cx="4644000" cy="52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Testes de Amostragem por Área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Amostragem – Representação de Áreas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Número Mínimo de amostras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2062" y="1715087"/>
            <a:ext cx="8512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b="1" dirty="0" smtClean="0"/>
              <a:t>Materiais e Métodos</a:t>
            </a:r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/>
            <a:r>
              <a:rPr lang="pt-BR" sz="2400" b="1" dirty="0" smtClean="0"/>
              <a:t>	Duas usinas – Barra Grande (BG) e São Martinho (SM)</a:t>
            </a:r>
          </a:p>
          <a:p>
            <a:pPr marL="342900" indent="-342900"/>
            <a:r>
              <a:rPr lang="pt-BR" sz="2400" b="1" dirty="0" smtClean="0"/>
              <a:t>	</a:t>
            </a:r>
          </a:p>
          <a:p>
            <a:pPr marL="342900" indent="-342900"/>
            <a:r>
              <a:rPr lang="pt-BR" sz="2400" b="1" dirty="0" smtClean="0"/>
              <a:t>	Barra Grande – 24 áreas variando de 9,8 a 70,7 ha; 3077 carregamentos amostrados. </a:t>
            </a:r>
          </a:p>
          <a:p>
            <a:pPr marL="342900" indent="-342900"/>
            <a:endParaRPr lang="pt-BR" sz="2400" b="1" dirty="0" smtClean="0"/>
          </a:p>
          <a:p>
            <a:pPr marL="342900" indent="-342900"/>
            <a:r>
              <a:rPr lang="pt-BR" sz="2400" b="1" dirty="0" smtClean="0"/>
              <a:t>	São Martinho – 26 áreas variando de 18,7 a 45,8 há; 4510 carregamentos amostrados. 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Amostragem – Representação de Áreas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Número Mínimo de amostras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1966" y="1339352"/>
            <a:ext cx="85073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+mj-lt"/>
              <a:buAutoNum type="arabicPeriod" startAt="2"/>
            </a:pPr>
            <a:r>
              <a:rPr lang="pt-BR" sz="2000" b="1" dirty="0" smtClean="0"/>
              <a:t>Resultados e Conclusões</a:t>
            </a:r>
          </a:p>
          <a:p>
            <a:pPr marL="358775" indent="-358775"/>
            <a:endParaRPr lang="pt-BR" sz="2000" b="1" dirty="0" smtClean="0"/>
          </a:p>
          <a:p>
            <a:pPr marL="358775" indent="-358775"/>
            <a:r>
              <a:rPr lang="pt-BR" sz="2000" b="1" dirty="0" smtClean="0"/>
              <a:t>	</a:t>
            </a:r>
          </a:p>
          <a:p>
            <a:pPr marL="358775" indent="-358775"/>
            <a:endParaRPr lang="pt-BR" sz="2000" b="1" dirty="0" smtClean="0"/>
          </a:p>
          <a:p>
            <a:pPr marL="358775" indent="-358775"/>
            <a:endParaRPr lang="pt-BR" sz="2000" b="1" dirty="0" smtClean="0"/>
          </a:p>
          <a:p>
            <a:pPr marL="358775" indent="-358775"/>
            <a:endParaRPr lang="pt-BR" sz="2000" b="1" dirty="0" smtClean="0"/>
          </a:p>
          <a:p>
            <a:pPr marL="358775" indent="-358775"/>
            <a:endParaRPr lang="pt-BR" sz="2000" b="1" dirty="0" smtClean="0"/>
          </a:p>
          <a:p>
            <a:pPr marL="358775" indent="-358775"/>
            <a:endParaRPr lang="pt-BR" sz="2000" b="1" dirty="0" smtClean="0"/>
          </a:p>
          <a:p>
            <a:pPr marL="358775" indent="-358775"/>
            <a:endParaRPr lang="pt-BR" sz="2000" b="1" dirty="0" smtClean="0"/>
          </a:p>
          <a:p>
            <a:pPr marL="358775" indent="-358775"/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>
              <a:buAutoNum type="arabicPeriod" startAt="2"/>
            </a:pPr>
            <a:endParaRPr lang="pt-BR" sz="2000" b="1" dirty="0" smtClean="0"/>
          </a:p>
          <a:p>
            <a:pPr marL="342900" indent="-342900"/>
            <a:endParaRPr lang="pt-BR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138" y="3414713"/>
            <a:ext cx="857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348038"/>
            <a:ext cx="476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348038"/>
            <a:ext cx="476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348038"/>
            <a:ext cx="476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348038"/>
            <a:ext cx="476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365" y="1794074"/>
            <a:ext cx="8699425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rredondar Retângulo em um Canto Único 11"/>
          <p:cNvSpPr/>
          <p:nvPr/>
        </p:nvSpPr>
        <p:spPr>
          <a:xfrm>
            <a:off x="4942390" y="1909823"/>
            <a:ext cx="694481" cy="3912243"/>
          </a:xfrm>
          <a:prstGeom prst="round1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081381"/>
            <a:ext cx="7532914" cy="469523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83772" y="230779"/>
            <a:ext cx="75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Tabela Final de Amostragem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4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343"/>
            <a:ext cx="4571999" cy="486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4343"/>
            <a:ext cx="4572000" cy="486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Influência da Temperatura na Leitura Sacarimétrica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0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5257" y="1436914"/>
            <a:ext cx="8113486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t-BR" sz="2400" b="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3772" y="230779"/>
            <a:ext cx="75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Influência da Temperatura na Leitura Sacarimétrica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5275" y="2071284"/>
            <a:ext cx="8507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Materiais e Métodos</a:t>
            </a:r>
          </a:p>
          <a:p>
            <a:pPr marL="342900" indent="-342900">
              <a:buAutoNum type="arabicPeriod"/>
            </a:pPr>
            <a:endParaRPr lang="pt-BR" sz="2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b="1" dirty="0" smtClean="0"/>
              <a:t>Estudo realizado no CTC em 318 amostras de caldos clarificados com mistura clarificante.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Sacarímetro </a:t>
            </a:r>
            <a:r>
              <a:rPr lang="pt-BR" sz="2400" b="1" dirty="0" smtClean="0"/>
              <a:t>– Anton </a:t>
            </a:r>
            <a:r>
              <a:rPr lang="pt-BR" sz="2400" b="1" dirty="0" err="1" smtClean="0"/>
              <a:t>Paar</a:t>
            </a:r>
            <a:r>
              <a:rPr lang="pt-BR" sz="2400" b="1" dirty="0" smtClean="0"/>
              <a:t> com tubo encamisado de fluxo contínuo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Temperaturas </a:t>
            </a:r>
            <a:r>
              <a:rPr lang="pt-BR" sz="2400" b="1" dirty="0" smtClean="0"/>
              <a:t>de 10 a 30°C em incrementos de 5°C.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7776</TotalTime>
  <Words>992</Words>
  <Application>Microsoft Office PowerPoint</Application>
  <PresentationFormat>Apresentação na tela (4:3)</PresentationFormat>
  <Paragraphs>187</Paragraphs>
  <Slides>35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1_Design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 Felix Silva Junior</dc:creator>
  <cp:lastModifiedBy>Felix</cp:lastModifiedBy>
  <cp:revision>199</cp:revision>
  <dcterms:created xsi:type="dcterms:W3CDTF">2008-07-09T22:21:19Z</dcterms:created>
  <dcterms:modified xsi:type="dcterms:W3CDTF">2015-10-23T11:50:50Z</dcterms:modified>
</cp:coreProperties>
</file>