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53" r:id="rId2"/>
    <p:sldId id="555" r:id="rId3"/>
    <p:sldId id="554" r:id="rId4"/>
    <p:sldId id="347" r:id="rId5"/>
    <p:sldId id="558" r:id="rId6"/>
    <p:sldId id="523" r:id="rId7"/>
    <p:sldId id="524" r:id="rId8"/>
    <p:sldId id="552" r:id="rId9"/>
    <p:sldId id="556" r:id="rId10"/>
    <p:sldId id="557" r:id="rId11"/>
    <p:sldId id="525" r:id="rId12"/>
    <p:sldId id="526" r:id="rId13"/>
    <p:sldId id="527" r:id="rId14"/>
    <p:sldId id="528" r:id="rId15"/>
    <p:sldId id="529" r:id="rId16"/>
    <p:sldId id="530" r:id="rId17"/>
    <p:sldId id="542" r:id="rId18"/>
    <p:sldId id="543" r:id="rId19"/>
    <p:sldId id="544" r:id="rId20"/>
    <p:sldId id="546" r:id="rId21"/>
    <p:sldId id="531" r:id="rId22"/>
    <p:sldId id="550" r:id="rId23"/>
    <p:sldId id="551" r:id="rId24"/>
    <p:sldId id="522" r:id="rId25"/>
    <p:sldId id="559" r:id="rId26"/>
    <p:sldId id="562" r:id="rId27"/>
    <p:sldId id="563" r:id="rId28"/>
    <p:sldId id="561" r:id="rId29"/>
    <p:sldId id="564" r:id="rId30"/>
    <p:sldId id="291" r:id="rId31"/>
  </p:sldIdLst>
  <p:sldSz cx="9144000" cy="5143500" type="screen16x9"/>
  <p:notesSz cx="6877050" cy="100012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60">
          <p15:clr>
            <a:srgbClr val="A4A3A4"/>
          </p15:clr>
        </p15:guide>
        <p15:guide id="2" orient="horz" pos="2015">
          <p15:clr>
            <a:srgbClr val="A4A3A4"/>
          </p15:clr>
        </p15:guide>
        <p15:guide id="3" orient="horz" pos="2279">
          <p15:clr>
            <a:srgbClr val="A4A3A4"/>
          </p15:clr>
        </p15:guide>
        <p15:guide id="4" pos="93">
          <p15:clr>
            <a:srgbClr val="A4A3A4"/>
          </p15:clr>
        </p15:guide>
        <p15:guide id="5" pos="5688">
          <p15:clr>
            <a:srgbClr val="A4A3A4"/>
          </p15:clr>
        </p15:guide>
        <p15:guide id="6" pos="159">
          <p15:clr>
            <a:srgbClr val="A4A3A4"/>
          </p15:clr>
        </p15:guide>
        <p15:guide id="7" orient="horz" pos="559">
          <p15:clr>
            <a:srgbClr val="A4A3A4"/>
          </p15:clr>
        </p15:guide>
        <p15:guide id="8" orient="horz" pos="389">
          <p15:clr>
            <a:srgbClr val="A4A3A4"/>
          </p15:clr>
        </p15:guide>
        <p15:guide id="9" pos="5191">
          <p15:clr>
            <a:srgbClr val="A4A3A4"/>
          </p15:clr>
        </p15:guide>
        <p15:guide id="10" pos="29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na Regina Zechin" initials="MRZ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8121"/>
    <a:srgbClr val="81BD31"/>
    <a:srgbClr val="006600"/>
    <a:srgbClr val="003399"/>
    <a:srgbClr val="92D050"/>
    <a:srgbClr val="003366"/>
    <a:srgbClr val="E1E6E5"/>
    <a:srgbClr val="8C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6" autoAdjust="0"/>
    <p:restoredTop sz="92607" autoAdjust="0"/>
  </p:normalViewPr>
  <p:slideViewPr>
    <p:cSldViewPr snapToGrid="0">
      <p:cViewPr varScale="1">
        <p:scale>
          <a:sx n="91" d="100"/>
          <a:sy n="91" d="100"/>
        </p:scale>
        <p:origin x="-678" y="-96"/>
      </p:cViewPr>
      <p:guideLst>
        <p:guide orient="horz" pos="1160"/>
        <p:guide orient="horz" pos="2015"/>
        <p:guide orient="horz" pos="2279"/>
        <p:guide orient="horz" pos="559"/>
        <p:guide orient="horz" pos="389"/>
        <p:guide pos="93"/>
        <p:guide pos="5688"/>
        <p:guide pos="159"/>
        <p:guide pos="5191"/>
        <p:guide pos="29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50179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325463AB-0CE6-4CE8-9393-3C4B9C7F3503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95404" y="9499452"/>
            <a:ext cx="2980055" cy="50179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9F558694-2B45-4F38-9D8F-76488D993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343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063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0063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fld id="{5EE582A6-104D-44B1-AAD6-9625F72D11AF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0888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7705" y="4750594"/>
            <a:ext cx="5501640" cy="4500563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99451"/>
            <a:ext cx="2980055" cy="500063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95404" y="9499451"/>
            <a:ext cx="2980055" cy="500063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fld id="{7FCA002E-E619-4313-A06C-B81B2F0CB1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06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437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396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320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9296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923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1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003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980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1060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68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86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636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899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950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168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166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168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168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168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1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07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198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508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3355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322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275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A002E-E619-4313-A06C-B81B2F0CB15F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77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4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66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8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0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3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0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8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9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4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51916-E00F-4A2A-9E48-77B6347E3201}" type="datetimeFigureOut">
              <a:rPr lang="pt-BR" smtClean="0"/>
              <a:t>23/10/2015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B6032-DBF1-46BC-875F-FD436B2F91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32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 flipH="1">
            <a:off x="4113637" y="483542"/>
            <a:ext cx="8813" cy="1221651"/>
          </a:xfrm>
          <a:prstGeom prst="line">
            <a:avLst/>
          </a:prstGeom>
          <a:ln>
            <a:solidFill>
              <a:srgbClr val="81B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123796" y="562900"/>
            <a:ext cx="5192923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1ª Reunião sobre a nova política </a:t>
            </a:r>
            <a:r>
              <a:rPr lang="pt-B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Consecana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-SP</a:t>
            </a:r>
          </a:p>
          <a:p>
            <a:pPr>
              <a:lnSpc>
                <a:spcPct val="120000"/>
              </a:lnSpc>
            </a:pP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344821"/>
            <a:ext cx="3303055" cy="13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2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421408" y="4889880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34964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INDICADORES DE PREÇO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3" r="56840" b="6103"/>
          <a:stretch/>
        </p:blipFill>
        <p:spPr bwMode="auto">
          <a:xfrm>
            <a:off x="1349036" y="501121"/>
            <a:ext cx="6128724" cy="427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3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183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CIRCULARES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9817" t="12333" r="63728" b="16878"/>
          <a:stretch/>
        </p:blipFill>
        <p:spPr>
          <a:xfrm>
            <a:off x="139168" y="616986"/>
            <a:ext cx="4993634" cy="4099773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08688" y="2506980"/>
            <a:ext cx="409472" cy="2495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/>
          <p:cNvSpPr/>
          <p:nvPr/>
        </p:nvSpPr>
        <p:spPr>
          <a:xfrm rot="2259969">
            <a:off x="2124285" y="2498300"/>
            <a:ext cx="1107985" cy="2495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023360" y="2651760"/>
            <a:ext cx="478210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>
            <a:stCxn id="12" idx="3"/>
          </p:cNvCxnSpPr>
          <p:nvPr/>
        </p:nvCxnSpPr>
        <p:spPr>
          <a:xfrm flipV="1">
            <a:off x="4501570" y="1043940"/>
            <a:ext cx="801950" cy="17754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5310835" y="1028700"/>
            <a:ext cx="419405" cy="7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5730240" y="754380"/>
            <a:ext cx="272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R$ 1,356/litro de hidratado</a:t>
            </a:r>
            <a:endParaRPr lang="pt-B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" name="CaixaDeTexto 2047"/>
              <p:cNvSpPr txBox="1"/>
              <p:nvPr/>
            </p:nvSpPr>
            <p:spPr>
              <a:xfrm>
                <a:off x="5520537" y="1303839"/>
                <a:ext cx="3371629" cy="592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1,356 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h𝑖𝑑𝑟𝑎𝑡𝑎𝑑𝑜</m:t>
                        </m:r>
                      </m:den>
                    </m:f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h𝑖𝑑𝑟𝑎𝑡𝑎𝑑𝑜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1,6761 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𝐴𝑇𝑅</m:t>
                        </m:r>
                      </m:den>
                    </m:f>
                  </m:oMath>
                </a14:m>
                <a:r>
                  <a:rPr lang="pt-BR" sz="2400" dirty="0" smtClean="0"/>
                  <a:t> =</a:t>
                </a:r>
                <a:endParaRPr lang="pt-BR" sz="2400" dirty="0"/>
              </a:p>
            </p:txBody>
          </p:sp>
        </mc:Choice>
        <mc:Fallback xmlns="">
          <p:sp>
            <p:nvSpPr>
              <p:cNvPr id="2048" name="CaixaDeTexto 20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537" y="1303839"/>
                <a:ext cx="3371629" cy="592085"/>
              </a:xfrm>
              <a:prstGeom prst="rect">
                <a:avLst/>
              </a:prstGeom>
              <a:blipFill rotWithShape="0">
                <a:blip r:embed="rId4"/>
                <a:stretch>
                  <a:fillRect l="-181" r="-4521" b="-103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51" name="Conector reto 2050"/>
          <p:cNvCxnSpPr/>
          <p:nvPr/>
        </p:nvCxnSpPr>
        <p:spPr>
          <a:xfrm flipV="1">
            <a:off x="5730240" y="1684020"/>
            <a:ext cx="838200" cy="211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V="1">
            <a:off x="7452360" y="1315269"/>
            <a:ext cx="838200" cy="211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Elipse 2052"/>
          <p:cNvSpPr/>
          <p:nvPr/>
        </p:nvSpPr>
        <p:spPr>
          <a:xfrm>
            <a:off x="6295949" y="1265739"/>
            <a:ext cx="365760" cy="3801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/>
          <p:nvPr/>
        </p:nvSpPr>
        <p:spPr>
          <a:xfrm>
            <a:off x="7804708" y="1599881"/>
            <a:ext cx="927811" cy="3801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5562842" y="2233727"/>
                <a:ext cx="1226874" cy="585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0,8090 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𝐴𝑇𝑅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842" y="2233727"/>
                <a:ext cx="1226874" cy="5856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/>
              <p:cNvSpPr txBox="1"/>
              <p:nvPr/>
            </p:nvSpPr>
            <p:spPr>
              <a:xfrm>
                <a:off x="6815334" y="2214143"/>
                <a:ext cx="2048638" cy="585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2,1%= 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0,5024 </m:t>
                          </m:r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𝐴𝑇𝑅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7" name="CaixaDeTexto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334" y="2214143"/>
                <a:ext cx="2048638" cy="58567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ector reto 47"/>
          <p:cNvCxnSpPr/>
          <p:nvPr/>
        </p:nvCxnSpPr>
        <p:spPr>
          <a:xfrm flipV="1">
            <a:off x="5276798" y="2711765"/>
            <a:ext cx="2642279" cy="13686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H="1">
            <a:off x="4522808" y="4075196"/>
            <a:ext cx="759473" cy="7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ângulo 51"/>
          <p:cNvSpPr/>
          <p:nvPr/>
        </p:nvSpPr>
        <p:spPr>
          <a:xfrm>
            <a:off x="4064664" y="3966698"/>
            <a:ext cx="478210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3" grpId="0" animBg="1"/>
      <p:bldP spid="33" grpId="1" animBg="1"/>
      <p:bldP spid="12" grpId="0" animBg="1"/>
      <p:bldP spid="29" grpId="0"/>
      <p:bldP spid="2048" grpId="0"/>
      <p:bldP spid="2053" grpId="0" animBg="1"/>
      <p:bldP spid="45" grpId="0" animBg="1"/>
      <p:bldP spid="46" grpId="0"/>
      <p:bldP spid="47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9817" t="12333" r="63728" b="16878"/>
          <a:stretch/>
        </p:blipFill>
        <p:spPr>
          <a:xfrm>
            <a:off x="139168" y="616986"/>
            <a:ext cx="4993634" cy="409977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183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CIRCULARES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615440" y="2644140"/>
            <a:ext cx="478210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>
            <a:stCxn id="12" idx="3"/>
          </p:cNvCxnSpPr>
          <p:nvPr/>
        </p:nvCxnSpPr>
        <p:spPr>
          <a:xfrm flipV="1">
            <a:off x="2093650" y="1036320"/>
            <a:ext cx="3217185" cy="17754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5310835" y="1028700"/>
            <a:ext cx="419405" cy="7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5730240" y="754380"/>
            <a:ext cx="206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R$ 45,84/saco 50 kg</a:t>
            </a:r>
            <a:endParaRPr lang="pt-B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" name="CaixaDeTexto 2047"/>
              <p:cNvSpPr txBox="1"/>
              <p:nvPr/>
            </p:nvSpPr>
            <p:spPr>
              <a:xfrm>
                <a:off x="5520537" y="1303839"/>
                <a:ext cx="3167983" cy="595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0,9168 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çú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𝑐𝑎𝑟</m:t>
                        </m:r>
                      </m:den>
                    </m:f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çú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𝑐𝑎𝑟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1,0495 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𝐴𝑇𝑅</m:t>
                        </m:r>
                      </m:den>
                    </m:f>
                  </m:oMath>
                </a14:m>
                <a:r>
                  <a:rPr lang="pt-BR" sz="2400" dirty="0" smtClean="0"/>
                  <a:t> =</a:t>
                </a:r>
                <a:endParaRPr lang="pt-BR" sz="2400" dirty="0"/>
              </a:p>
            </p:txBody>
          </p:sp>
        </mc:Choice>
        <mc:Fallback xmlns="">
          <p:sp>
            <p:nvSpPr>
              <p:cNvPr id="2048" name="CaixaDeTexto 20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537" y="1303839"/>
                <a:ext cx="3167983" cy="595099"/>
              </a:xfrm>
              <a:prstGeom prst="rect">
                <a:avLst/>
              </a:prstGeom>
              <a:blipFill rotWithShape="0">
                <a:blip r:embed="rId4"/>
                <a:stretch>
                  <a:fillRect l="-193" r="-4817" b="-918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51" name="Conector reto 2050"/>
          <p:cNvCxnSpPr/>
          <p:nvPr/>
        </p:nvCxnSpPr>
        <p:spPr>
          <a:xfrm flipV="1">
            <a:off x="5730240" y="1684020"/>
            <a:ext cx="838200" cy="211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V="1">
            <a:off x="7452360" y="1315269"/>
            <a:ext cx="838200" cy="2119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Elipse 2052"/>
          <p:cNvSpPr/>
          <p:nvPr/>
        </p:nvSpPr>
        <p:spPr>
          <a:xfrm>
            <a:off x="6295949" y="1265739"/>
            <a:ext cx="365760" cy="3801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/>
          <p:cNvSpPr/>
          <p:nvPr/>
        </p:nvSpPr>
        <p:spPr>
          <a:xfrm>
            <a:off x="7804708" y="1599881"/>
            <a:ext cx="927811" cy="3801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5562842" y="2233727"/>
                <a:ext cx="1226874" cy="585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0,8735 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𝐴𝑇𝑅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842" y="2233727"/>
                <a:ext cx="1226874" cy="5856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/>
              <p:cNvSpPr txBox="1"/>
              <p:nvPr/>
            </p:nvSpPr>
            <p:spPr>
              <a:xfrm>
                <a:off x="6815334" y="2214143"/>
                <a:ext cx="2048638" cy="585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9,5%= 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0,5198 </m:t>
                          </m:r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𝐴𝑇𝑅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7" name="CaixaDeTexto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334" y="2214143"/>
                <a:ext cx="2048638" cy="58567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ector reto 47"/>
          <p:cNvCxnSpPr>
            <a:endCxn id="47" idx="2"/>
          </p:cNvCxnSpPr>
          <p:nvPr/>
        </p:nvCxnSpPr>
        <p:spPr>
          <a:xfrm flipV="1">
            <a:off x="5197374" y="2799816"/>
            <a:ext cx="2642279" cy="6479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H="1">
            <a:off x="2283158" y="3447717"/>
            <a:ext cx="2914217" cy="4765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ângulo 51"/>
          <p:cNvSpPr/>
          <p:nvPr/>
        </p:nvSpPr>
        <p:spPr>
          <a:xfrm>
            <a:off x="1804948" y="3997178"/>
            <a:ext cx="478210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0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  <p:bldP spid="2048" grpId="0"/>
      <p:bldP spid="2053" grpId="0" animBg="1"/>
      <p:bldP spid="45" grpId="0" animBg="1"/>
      <p:bldP spid="46" grpId="0"/>
      <p:bldP spid="47" grpId="0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9817" t="12333" r="63728" b="16878"/>
          <a:stretch/>
        </p:blipFill>
        <p:spPr>
          <a:xfrm>
            <a:off x="139168" y="616986"/>
            <a:ext cx="4993634" cy="409977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183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CIRCULARES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78180" y="3958229"/>
            <a:ext cx="3875786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>
            <a:stCxn id="12" idx="3"/>
          </p:cNvCxnSpPr>
          <p:nvPr/>
        </p:nvCxnSpPr>
        <p:spPr>
          <a:xfrm flipV="1">
            <a:off x="4553966" y="1036320"/>
            <a:ext cx="756869" cy="3089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5310835" y="1028700"/>
            <a:ext cx="419405" cy="7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V="1">
            <a:off x="7501134" y="3958229"/>
            <a:ext cx="304434" cy="3475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H="1">
            <a:off x="3901440" y="4293509"/>
            <a:ext cx="3599694" cy="2165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ângulo 51"/>
          <p:cNvSpPr/>
          <p:nvPr/>
        </p:nvSpPr>
        <p:spPr>
          <a:xfrm>
            <a:off x="1415391" y="4422013"/>
            <a:ext cx="2421154" cy="2185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762119"/>
              </p:ext>
            </p:extLst>
          </p:nvPr>
        </p:nvGraphicFramePr>
        <p:xfrm>
          <a:off x="5811269" y="928979"/>
          <a:ext cx="2658306" cy="3017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86102"/>
                <a:gridCol w="886102"/>
                <a:gridCol w="886102"/>
              </a:tblGrid>
              <a:tr h="252000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%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Preço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ABMI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9,27% 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0,5182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ABME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6,62%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0,4883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AVHP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32,99%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0,5198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EAC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22,08%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0,4976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EHC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22,75%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0,4674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EAI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0,63%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0,5024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EHI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1,94%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0,4803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EAE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1,95%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0,5031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EHE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200" dirty="0" smtClean="0"/>
                        <a:t>1,76%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x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0,5024</a:t>
                      </a:r>
                      <a:endParaRPr lang="pt-BR" sz="1200" dirty="0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TOTAL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100%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0,4909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CaixaDeTexto 18"/>
          <p:cNvSpPr txBox="1"/>
          <p:nvPr/>
        </p:nvSpPr>
        <p:spPr>
          <a:xfrm>
            <a:off x="8469575" y="131064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+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8469575" y="15846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+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8469575" y="183993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+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8469575" y="212351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+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8469575" y="238720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+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8469575" y="266206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+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8469575" y="294715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+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8469575" y="3245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</a:rPr>
              <a:t>+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28" name="Seta em curva para a esquerda 27"/>
          <p:cNvSpPr/>
          <p:nvPr/>
        </p:nvSpPr>
        <p:spPr>
          <a:xfrm>
            <a:off x="8677363" y="1455719"/>
            <a:ext cx="133291" cy="31390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5" name="Seta em curva para a esquerda 54"/>
          <p:cNvSpPr/>
          <p:nvPr/>
        </p:nvSpPr>
        <p:spPr>
          <a:xfrm>
            <a:off x="8677363" y="1806329"/>
            <a:ext cx="133291" cy="31390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6" name="Seta em curva para a esquerda 55"/>
          <p:cNvSpPr/>
          <p:nvPr/>
        </p:nvSpPr>
        <p:spPr>
          <a:xfrm>
            <a:off x="8710686" y="2056970"/>
            <a:ext cx="133291" cy="31390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7" name="Seta em curva para a esquerda 56"/>
          <p:cNvSpPr/>
          <p:nvPr/>
        </p:nvSpPr>
        <p:spPr>
          <a:xfrm>
            <a:off x="8727348" y="2400476"/>
            <a:ext cx="133291" cy="31390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9" name="Seta em curva para a esquerda 58"/>
          <p:cNvSpPr/>
          <p:nvPr/>
        </p:nvSpPr>
        <p:spPr>
          <a:xfrm>
            <a:off x="8710685" y="2754119"/>
            <a:ext cx="133291" cy="31390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Seta em curva para a esquerda 59"/>
          <p:cNvSpPr/>
          <p:nvPr/>
        </p:nvSpPr>
        <p:spPr>
          <a:xfrm>
            <a:off x="8744008" y="3080653"/>
            <a:ext cx="133291" cy="31390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2" grpId="0" animBg="1"/>
      <p:bldP spid="19" grpId="0"/>
      <p:bldP spid="40" grpId="0"/>
      <p:bldP spid="41" grpId="0"/>
      <p:bldP spid="42" grpId="0"/>
      <p:bldP spid="44" grpId="0"/>
      <p:bldP spid="50" grpId="0"/>
      <p:bldP spid="51" grpId="0"/>
      <p:bldP spid="53" grpId="0"/>
      <p:bldP spid="28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9817" t="12333" r="63728" b="16878"/>
          <a:stretch/>
        </p:blipFill>
        <p:spPr>
          <a:xfrm>
            <a:off x="139168" y="616986"/>
            <a:ext cx="4993634" cy="409977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183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CIRCULARES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011530" y="2646451"/>
            <a:ext cx="1038249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>
            <a:stCxn id="12" idx="3"/>
          </p:cNvCxnSpPr>
          <p:nvPr/>
        </p:nvCxnSpPr>
        <p:spPr>
          <a:xfrm flipV="1">
            <a:off x="2049779" y="1036320"/>
            <a:ext cx="3261056" cy="17777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5310835" y="1028700"/>
            <a:ext cx="419405" cy="7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/>
          <a:srcRect l="21818" t="17296" r="72455" b="52185"/>
          <a:stretch/>
        </p:blipFill>
        <p:spPr>
          <a:xfrm>
            <a:off x="5842226" y="759075"/>
            <a:ext cx="1920240" cy="3139440"/>
          </a:xfrm>
          <a:prstGeom prst="rect">
            <a:avLst/>
          </a:prstGeom>
        </p:spPr>
      </p:pic>
      <p:sp>
        <p:nvSpPr>
          <p:cNvPr id="45" name="Retângulo 44"/>
          <p:cNvSpPr/>
          <p:nvPr/>
        </p:nvSpPr>
        <p:spPr>
          <a:xfrm>
            <a:off x="5648952" y="2746658"/>
            <a:ext cx="2458728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38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9817" t="12333" r="63728" b="16878"/>
          <a:stretch/>
        </p:blipFill>
        <p:spPr>
          <a:xfrm>
            <a:off x="139168" y="616986"/>
            <a:ext cx="4993634" cy="409977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24636" t="17296" r="69637" b="54555"/>
          <a:stretch/>
        </p:blipFill>
        <p:spPr>
          <a:xfrm>
            <a:off x="5826985" y="616986"/>
            <a:ext cx="2533704" cy="382066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183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CIRCULARES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011530" y="2646451"/>
            <a:ext cx="1038249" cy="335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>
            <a:stCxn id="12" idx="3"/>
          </p:cNvCxnSpPr>
          <p:nvPr/>
        </p:nvCxnSpPr>
        <p:spPr>
          <a:xfrm flipV="1">
            <a:off x="2049779" y="1036320"/>
            <a:ext cx="3261056" cy="17777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5310835" y="1028700"/>
            <a:ext cx="419405" cy="7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/>
          <p:cNvSpPr/>
          <p:nvPr/>
        </p:nvSpPr>
        <p:spPr>
          <a:xfrm>
            <a:off x="5648952" y="3241958"/>
            <a:ext cx="2931168" cy="796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5254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INDICADORES DE PREÇO AÇÚCAR ME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2646" t="9593" r="66991" b="76070"/>
          <a:stretch/>
        </p:blipFill>
        <p:spPr>
          <a:xfrm>
            <a:off x="637008" y="609601"/>
            <a:ext cx="6209256" cy="134130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12546" t="39518" r="67090" b="33815"/>
          <a:stretch/>
        </p:blipFill>
        <p:spPr>
          <a:xfrm>
            <a:off x="687809" y="2118216"/>
            <a:ext cx="6179344" cy="2482772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2576170" y="2748050"/>
            <a:ext cx="3664374" cy="757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687809" y="3945345"/>
            <a:ext cx="6271791" cy="553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61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5254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INDICADORES DE PREÇO AÇÚCAR ME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1" name="Grupo 20"/>
          <p:cNvGrpSpPr/>
          <p:nvPr/>
        </p:nvGrpSpPr>
        <p:grpSpPr>
          <a:xfrm>
            <a:off x="1385647" y="566032"/>
            <a:ext cx="1458161" cy="824102"/>
            <a:chOff x="2341189" y="580120"/>
            <a:chExt cx="2197605" cy="1098802"/>
          </a:xfrm>
        </p:grpSpPr>
        <p:sp>
          <p:nvSpPr>
            <p:cNvPr id="22" name="Retângulo de cantos arredondados 21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>
                  <a:solidFill>
                    <a:prstClr val="black"/>
                  </a:solidFill>
                </a:rPr>
                <a:t>Cotação contrato NY 11 ponderada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3059833" y="566032"/>
            <a:ext cx="1350149" cy="824102"/>
            <a:chOff x="2341189" y="580120"/>
            <a:chExt cx="2197605" cy="1098802"/>
          </a:xfrm>
        </p:grpSpPr>
        <p:sp>
          <p:nvSpPr>
            <p:cNvPr id="25" name="Retângulo de cantos arredondados 24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 smtClean="0">
                  <a:solidFill>
                    <a:prstClr val="black"/>
                  </a:solidFill>
                </a:rPr>
                <a:t>11,67 </a:t>
              </a:r>
              <a:r>
                <a:rPr lang="pt-BR" sz="1500" b="1" dirty="0" err="1">
                  <a:solidFill>
                    <a:prstClr val="black"/>
                  </a:solidFill>
                </a:rPr>
                <a:t>cUS</a:t>
              </a:r>
              <a:r>
                <a:rPr lang="pt-BR" sz="1500" b="1" dirty="0">
                  <a:solidFill>
                    <a:prstClr val="black"/>
                  </a:solidFill>
                </a:rPr>
                <a:t>$/</a:t>
              </a:r>
              <a:r>
                <a:rPr lang="pt-BR" sz="1500" b="1" dirty="0" err="1">
                  <a:solidFill>
                    <a:prstClr val="black"/>
                  </a:solidFill>
                </a:rPr>
                <a:t>lp</a:t>
              </a:r>
              <a:endParaRPr lang="pt-BR" sz="15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4552259" y="1105590"/>
            <a:ext cx="1377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>
                <a:solidFill>
                  <a:prstClr val="black"/>
                </a:solidFill>
              </a:rPr>
              <a:t>1 </a:t>
            </a:r>
            <a:r>
              <a:rPr lang="pt-BR" sz="1350" dirty="0" err="1">
                <a:solidFill>
                  <a:prstClr val="black"/>
                </a:solidFill>
              </a:rPr>
              <a:t>lp</a:t>
            </a:r>
            <a:r>
              <a:rPr lang="pt-BR" sz="1350" dirty="0">
                <a:solidFill>
                  <a:prstClr val="black"/>
                </a:solidFill>
              </a:rPr>
              <a:t> = 0,45359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/>
              <p:cNvSpPr txBox="1"/>
              <p:nvPr/>
            </p:nvSpPr>
            <p:spPr>
              <a:xfrm>
                <a:off x="2849679" y="1468513"/>
                <a:ext cx="1154483" cy="57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5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11,67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𝑐𝑈𝑆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$</m:t>
                          </m:r>
                        </m:num>
                        <m:den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𝑙𝑝</m:t>
                          </m:r>
                        </m:den>
                      </m:f>
                    </m:oMath>
                  </m:oMathPara>
                </a14:m>
                <a:endParaRPr lang="pt-BR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CaixaDeTex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679" y="1468513"/>
                <a:ext cx="1154483" cy="5788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aixaDeTexto 30"/>
          <p:cNvSpPr txBox="1"/>
          <p:nvPr/>
        </p:nvSpPr>
        <p:spPr>
          <a:xfrm>
            <a:off x="3923928" y="156800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4135782" y="1470362"/>
                <a:ext cx="1170577" cy="571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1 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𝑙𝑝</m:t>
                          </m:r>
                        </m:num>
                        <m:den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0,45359 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𝑘𝑔</m:t>
                          </m:r>
                        </m:den>
                      </m:f>
                    </m:oMath>
                  </m:oMathPara>
                </a14:m>
                <a:endParaRPr lang="pt-BR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782" y="1470362"/>
                <a:ext cx="1170577" cy="571118"/>
              </a:xfrm>
              <a:prstGeom prst="rect">
                <a:avLst/>
              </a:prstGeom>
              <a:blipFill rotWithShape="0">
                <a:blip r:embed="rId4"/>
                <a:stretch>
                  <a:fillRect b="-74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ixaDeTexto 32"/>
          <p:cNvSpPr txBox="1"/>
          <p:nvPr/>
        </p:nvSpPr>
        <p:spPr>
          <a:xfrm>
            <a:off x="5197715" y="156048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5436096" y="1464399"/>
                <a:ext cx="918905" cy="530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5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𝑘𝑔</m:t>
                          </m:r>
                        </m:num>
                        <m:den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1 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pt-BR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1464399"/>
                <a:ext cx="918905" cy="53072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ixaDeTexto 34"/>
          <p:cNvSpPr txBox="1"/>
          <p:nvPr/>
        </p:nvSpPr>
        <p:spPr>
          <a:xfrm>
            <a:off x="6094109" y="154726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6310133" y="1476149"/>
                <a:ext cx="1008609" cy="553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1 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𝑈𝑆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$</m:t>
                          </m:r>
                        </m:num>
                        <m:den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100 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𝑐𝑈𝑆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$</m:t>
                          </m:r>
                        </m:den>
                      </m:f>
                    </m:oMath>
                  </m:oMathPara>
                </a14:m>
                <a:endParaRPr lang="pt-BR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133" y="1476149"/>
                <a:ext cx="1008609" cy="55303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ector reto 36"/>
          <p:cNvCxnSpPr/>
          <p:nvPr/>
        </p:nvCxnSpPr>
        <p:spPr>
          <a:xfrm flipV="1">
            <a:off x="3262667" y="1832530"/>
            <a:ext cx="570608" cy="882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/>
          <p:nvPr/>
        </p:nvCxnSpPr>
        <p:spPr>
          <a:xfrm flipV="1">
            <a:off x="4585518" y="1560485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V="1">
            <a:off x="4922852" y="1819786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5773280" y="1547268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6850193" y="1826158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V="1">
            <a:off x="3478395" y="1547267"/>
            <a:ext cx="445533" cy="1349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ipse 42"/>
          <p:cNvSpPr/>
          <p:nvPr/>
        </p:nvSpPr>
        <p:spPr>
          <a:xfrm>
            <a:off x="6670590" y="1491910"/>
            <a:ext cx="436114" cy="241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5693773" y="1755684"/>
            <a:ext cx="436114" cy="241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1331640" y="2118194"/>
            <a:ext cx="1512168" cy="824102"/>
            <a:chOff x="2341189" y="580120"/>
            <a:chExt cx="2197605" cy="1098802"/>
          </a:xfrm>
        </p:grpSpPr>
        <p:sp>
          <p:nvSpPr>
            <p:cNvPr id="46" name="Retângulo de cantos arredondados 45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>
                  <a:solidFill>
                    <a:prstClr val="black"/>
                  </a:solidFill>
                </a:rPr>
                <a:t>Cotação contrato NY 11 convertida</a:t>
              </a: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3059833" y="2132206"/>
            <a:ext cx="1350149" cy="824102"/>
            <a:chOff x="2341189" y="580120"/>
            <a:chExt cx="2197605" cy="1098802"/>
          </a:xfrm>
        </p:grpSpPr>
        <p:sp>
          <p:nvSpPr>
            <p:cNvPr id="49" name="Retângulo de cantos arredondados 48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 smtClean="0">
                  <a:solidFill>
                    <a:prstClr val="black"/>
                  </a:solidFill>
                </a:rPr>
                <a:t>257,26 </a:t>
              </a:r>
              <a:r>
                <a:rPr lang="pt-BR" sz="1500" b="1" dirty="0">
                  <a:solidFill>
                    <a:prstClr val="black"/>
                  </a:solidFill>
                </a:rPr>
                <a:t>US</a:t>
              </a:r>
              <a:r>
                <a:rPr lang="pt-BR" sz="1500" b="1" dirty="0" smtClean="0">
                  <a:solidFill>
                    <a:prstClr val="black"/>
                  </a:solidFill>
                </a:rPr>
                <a:t>$/t</a:t>
              </a:r>
              <a:endParaRPr lang="pt-BR" sz="15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1393338" y="3362426"/>
            <a:ext cx="1512168" cy="824102"/>
            <a:chOff x="2341189" y="580120"/>
            <a:chExt cx="2197605" cy="1098802"/>
          </a:xfrm>
        </p:grpSpPr>
        <p:sp>
          <p:nvSpPr>
            <p:cNvPr id="52" name="Retângulo de cantos arredondados 51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>
                  <a:solidFill>
                    <a:prstClr val="black"/>
                  </a:solidFill>
                </a:rPr>
                <a:t>Cotação contrato NY 11 </a:t>
              </a:r>
              <a:r>
                <a:rPr lang="pt-BR" sz="1500" b="1" dirty="0" smtClean="0">
                  <a:solidFill>
                    <a:prstClr val="black"/>
                  </a:solidFill>
                </a:rPr>
                <a:t>convertida</a:t>
              </a:r>
              <a:endParaRPr lang="pt-BR" sz="15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3121531" y="3376437"/>
            <a:ext cx="1350149" cy="824102"/>
            <a:chOff x="2341189" y="580120"/>
            <a:chExt cx="2197605" cy="1098802"/>
          </a:xfrm>
        </p:grpSpPr>
        <p:sp>
          <p:nvSpPr>
            <p:cNvPr id="55" name="Retângulo de cantos arredondados 54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 smtClean="0">
                  <a:solidFill>
                    <a:prstClr val="black"/>
                  </a:solidFill>
                </a:rPr>
                <a:t>267,68 US$/t</a:t>
              </a:r>
              <a:endParaRPr lang="pt-BR" sz="15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4" name="CaixaDeTexto 63"/>
          <p:cNvSpPr txBox="1"/>
          <p:nvPr/>
        </p:nvSpPr>
        <p:spPr>
          <a:xfrm>
            <a:off x="3310978" y="2956307"/>
            <a:ext cx="2684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smtClean="0">
                <a:solidFill>
                  <a:srgbClr val="0000CC"/>
                </a:solidFill>
              </a:rPr>
              <a:t>+ Prêmio </a:t>
            </a:r>
            <a:r>
              <a:rPr lang="pt-BR" sz="1400" b="1" i="1" dirty="0">
                <a:solidFill>
                  <a:srgbClr val="0000CC"/>
                </a:solidFill>
              </a:rPr>
              <a:t>de polarização de 4,05%</a:t>
            </a:r>
          </a:p>
        </p:txBody>
      </p:sp>
    </p:spTree>
    <p:extLst>
      <p:ext uri="{BB962C8B-B14F-4D97-AF65-F5344CB8AC3E}">
        <p14:creationId xmlns:p14="http://schemas.microsoft.com/office/powerpoint/2010/main" val="11946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3" grpId="0" animBg="1"/>
      <p:bldP spid="44" grpId="0" animBg="1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421408" y="4889880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5254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INDICADORES DE PREÇO AÇÚCAR ME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61" name="Grupo 60"/>
          <p:cNvGrpSpPr/>
          <p:nvPr/>
        </p:nvGrpSpPr>
        <p:grpSpPr>
          <a:xfrm>
            <a:off x="3079605" y="616510"/>
            <a:ext cx="1350149" cy="824102"/>
            <a:chOff x="2341189" y="580120"/>
            <a:chExt cx="2197605" cy="1098802"/>
          </a:xfrm>
        </p:grpSpPr>
        <p:sp>
          <p:nvSpPr>
            <p:cNvPr id="62" name="Retângulo de cantos arredondados 61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 smtClean="0">
                  <a:solidFill>
                    <a:prstClr val="black"/>
                  </a:solidFill>
                </a:rPr>
                <a:t>267,68 </a:t>
              </a:r>
              <a:r>
                <a:rPr lang="pt-BR" sz="1500" b="1" dirty="0">
                  <a:solidFill>
                    <a:prstClr val="black"/>
                  </a:solidFill>
                </a:rPr>
                <a:t>US$/t</a:t>
              </a:r>
            </a:p>
          </p:txBody>
        </p:sp>
      </p:grpSp>
      <p:grpSp>
        <p:nvGrpSpPr>
          <p:cNvPr id="67" name="Grupo 66"/>
          <p:cNvGrpSpPr/>
          <p:nvPr/>
        </p:nvGrpSpPr>
        <p:grpSpPr>
          <a:xfrm>
            <a:off x="1405418" y="609601"/>
            <a:ext cx="1512168" cy="824102"/>
            <a:chOff x="2341189" y="580120"/>
            <a:chExt cx="2197605" cy="1098802"/>
          </a:xfrm>
        </p:grpSpPr>
        <p:sp>
          <p:nvSpPr>
            <p:cNvPr id="68" name="Retângulo de cantos arredondados 67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350" b="1" dirty="0">
                  <a:solidFill>
                    <a:prstClr val="black"/>
                  </a:solidFill>
                </a:rPr>
                <a:t>Cotação contrato NY 11 + polarização</a:t>
              </a:r>
            </a:p>
          </p:txBody>
        </p:sp>
      </p:grpSp>
      <p:grpSp>
        <p:nvGrpSpPr>
          <p:cNvPr id="74" name="Grupo 73"/>
          <p:cNvGrpSpPr/>
          <p:nvPr/>
        </p:nvGrpSpPr>
        <p:grpSpPr>
          <a:xfrm>
            <a:off x="1331639" y="3525101"/>
            <a:ext cx="1512168" cy="824102"/>
            <a:chOff x="2341189" y="580120"/>
            <a:chExt cx="2197605" cy="1098802"/>
          </a:xfrm>
        </p:grpSpPr>
        <p:sp>
          <p:nvSpPr>
            <p:cNvPr id="75" name="Retângulo de cantos arredondados 74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350" b="1" dirty="0">
                  <a:solidFill>
                    <a:prstClr val="black"/>
                  </a:solidFill>
                </a:rPr>
                <a:t>Preço PVU</a:t>
              </a:r>
            </a:p>
          </p:txBody>
        </p:sp>
      </p:grpSp>
      <p:grpSp>
        <p:nvGrpSpPr>
          <p:cNvPr id="77" name="Grupo 76"/>
          <p:cNvGrpSpPr/>
          <p:nvPr/>
        </p:nvGrpSpPr>
        <p:grpSpPr>
          <a:xfrm>
            <a:off x="3059832" y="3539112"/>
            <a:ext cx="1350149" cy="824102"/>
            <a:chOff x="2341189" y="580120"/>
            <a:chExt cx="2197605" cy="1098802"/>
          </a:xfrm>
          <a:solidFill>
            <a:srgbClr val="FF0000"/>
          </a:solidFill>
        </p:grpSpPr>
        <p:sp>
          <p:nvSpPr>
            <p:cNvPr id="78" name="Retângulo de cantos arredondados 77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79" name="Retângulo 78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 smtClean="0">
                  <a:solidFill>
                    <a:prstClr val="white"/>
                  </a:solidFill>
                </a:rPr>
                <a:t>44,85 </a:t>
              </a:r>
              <a:r>
                <a:rPr lang="pt-BR" sz="1500" b="1" dirty="0">
                  <a:solidFill>
                    <a:prstClr val="white"/>
                  </a:solidFill>
                </a:rPr>
                <a:t>R$/</a:t>
              </a:r>
              <a:r>
                <a:rPr lang="pt-BR" sz="1500" b="1" dirty="0" err="1">
                  <a:solidFill>
                    <a:prstClr val="white"/>
                  </a:solidFill>
                </a:rPr>
                <a:t>sc</a:t>
              </a:r>
              <a:endParaRPr lang="pt-BR" sz="15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80" name="Conector de seta reta 79"/>
          <p:cNvCxnSpPr/>
          <p:nvPr/>
        </p:nvCxnSpPr>
        <p:spPr>
          <a:xfrm flipV="1">
            <a:off x="4378677" y="3920925"/>
            <a:ext cx="717903" cy="14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80"/>
          <p:cNvSpPr txBox="1"/>
          <p:nvPr/>
        </p:nvSpPr>
        <p:spPr>
          <a:xfrm>
            <a:off x="5134762" y="3590904"/>
            <a:ext cx="1561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solidFill>
                  <a:srgbClr val="FF0000"/>
                </a:solidFill>
              </a:rPr>
              <a:t>Preço líquido utilizado para o pagamento da cana</a:t>
            </a:r>
          </a:p>
        </p:txBody>
      </p:sp>
      <p:grpSp>
        <p:nvGrpSpPr>
          <p:cNvPr id="82" name="Grupo 81"/>
          <p:cNvGrpSpPr/>
          <p:nvPr/>
        </p:nvGrpSpPr>
        <p:grpSpPr>
          <a:xfrm>
            <a:off x="1383273" y="1578701"/>
            <a:ext cx="1512168" cy="824102"/>
            <a:chOff x="2341189" y="580120"/>
            <a:chExt cx="2197605" cy="1098802"/>
          </a:xfrm>
        </p:grpSpPr>
        <p:sp>
          <p:nvSpPr>
            <p:cNvPr id="83" name="Retângulo de cantos arredondados 82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84" name="Retângulo 83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 err="1" smtClean="0">
                  <a:solidFill>
                    <a:prstClr val="black"/>
                  </a:solidFill>
                </a:rPr>
                <a:t>Fobização</a:t>
              </a:r>
              <a:r>
                <a:rPr lang="pt-BR" sz="1500" b="1" dirty="0" smtClean="0">
                  <a:solidFill>
                    <a:prstClr val="black"/>
                  </a:solidFill>
                </a:rPr>
                <a:t> média</a:t>
              </a:r>
              <a:endParaRPr lang="pt-BR" sz="15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5" name="Grupo 84"/>
          <p:cNvGrpSpPr/>
          <p:nvPr/>
        </p:nvGrpSpPr>
        <p:grpSpPr>
          <a:xfrm>
            <a:off x="3111466" y="1592712"/>
            <a:ext cx="1350149" cy="824102"/>
            <a:chOff x="2341189" y="580120"/>
            <a:chExt cx="2197605" cy="109880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6" name="Retângulo de cantos arredondados 85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7" name="Retângulo 86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 smtClean="0">
                  <a:solidFill>
                    <a:schemeClr val="bg1">
                      <a:lumMod val="95000"/>
                    </a:schemeClr>
                  </a:solidFill>
                </a:rPr>
                <a:t>37,87 US$/t</a:t>
              </a:r>
              <a:endParaRPr lang="pt-BR" sz="15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3059832" y="2528830"/>
            <a:ext cx="1350149" cy="824102"/>
            <a:chOff x="2341189" y="580120"/>
            <a:chExt cx="2197605" cy="1098802"/>
          </a:xfrm>
        </p:grpSpPr>
        <p:sp>
          <p:nvSpPr>
            <p:cNvPr id="89" name="Retângulo de cantos arredondados 88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500" b="1" dirty="0" smtClean="0">
                  <a:solidFill>
                    <a:prstClr val="black"/>
                  </a:solidFill>
                </a:rPr>
                <a:t>229,81 </a:t>
              </a:r>
              <a:r>
                <a:rPr lang="pt-BR" sz="1500" b="1" dirty="0">
                  <a:solidFill>
                    <a:prstClr val="black"/>
                  </a:solidFill>
                </a:rPr>
                <a:t>US$/t</a:t>
              </a:r>
            </a:p>
          </p:txBody>
        </p:sp>
      </p:grpSp>
      <p:grpSp>
        <p:nvGrpSpPr>
          <p:cNvPr id="91" name="Grupo 90"/>
          <p:cNvGrpSpPr/>
          <p:nvPr/>
        </p:nvGrpSpPr>
        <p:grpSpPr>
          <a:xfrm>
            <a:off x="1385645" y="2521921"/>
            <a:ext cx="1512168" cy="824102"/>
            <a:chOff x="2341189" y="580120"/>
            <a:chExt cx="2197605" cy="1098802"/>
          </a:xfrm>
        </p:grpSpPr>
        <p:sp>
          <p:nvSpPr>
            <p:cNvPr id="92" name="Retângulo de cantos arredondados 91"/>
            <p:cNvSpPr/>
            <p:nvPr/>
          </p:nvSpPr>
          <p:spPr>
            <a:xfrm>
              <a:off x="2341189" y="580120"/>
              <a:ext cx="2197605" cy="1098802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sz="1350">
                <a:solidFill>
                  <a:prstClr val="white"/>
                </a:solidFill>
              </a:endParaRPr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2373372" y="612303"/>
              <a:ext cx="2133239" cy="1034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pt-BR" sz="1350" b="1" dirty="0" smtClean="0">
                  <a:solidFill>
                    <a:prstClr val="black"/>
                  </a:solidFill>
                </a:rPr>
                <a:t>Preço PVU</a:t>
              </a:r>
              <a:endParaRPr lang="pt-BR" sz="1350" b="1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aixaDeTexto 100"/>
              <p:cNvSpPr txBox="1"/>
              <p:nvPr/>
            </p:nvSpPr>
            <p:spPr>
              <a:xfrm>
                <a:off x="4429753" y="2881693"/>
                <a:ext cx="1172116" cy="539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5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229,81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𝑈𝑆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num>
                        <m:den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1" name="CaixaDeTexto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753" y="2881693"/>
                <a:ext cx="1172116" cy="53995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CaixaDeTexto 101"/>
          <p:cNvSpPr txBox="1"/>
          <p:nvPr/>
        </p:nvSpPr>
        <p:spPr>
          <a:xfrm>
            <a:off x="5491686" y="297181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CaixaDeTexto 102"/>
              <p:cNvSpPr txBox="1"/>
              <p:nvPr/>
            </p:nvSpPr>
            <p:spPr>
              <a:xfrm>
                <a:off x="5730067" y="2875730"/>
                <a:ext cx="918905" cy="566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5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000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</m:oMath>
                  </m:oMathPara>
                </a14:m>
                <a:endParaRPr lang="pt-BR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3" name="CaixaDeTexto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067" y="2875730"/>
                <a:ext cx="918905" cy="566502"/>
              </a:xfrm>
              <a:prstGeom prst="rect">
                <a:avLst/>
              </a:prstGeom>
              <a:blipFill rotWithShape="0"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CaixaDeTexto 103"/>
          <p:cNvSpPr txBox="1"/>
          <p:nvPr/>
        </p:nvSpPr>
        <p:spPr>
          <a:xfrm>
            <a:off x="6449040" y="29585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CaixaDeTexto 104"/>
              <p:cNvSpPr txBox="1"/>
              <p:nvPr/>
            </p:nvSpPr>
            <p:spPr>
              <a:xfrm>
                <a:off x="6604104" y="2887480"/>
                <a:ext cx="846706" cy="5530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5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15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3,90</m:t>
                          </m:r>
                          <m:r>
                            <a:rPr lang="pt-BR" sz="1500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BR" sz="15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1500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$</m:t>
                          </m:r>
                        </m:num>
                        <m:den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𝑈𝑆</m:t>
                          </m:r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$</m:t>
                          </m:r>
                        </m:den>
                      </m:f>
                    </m:oMath>
                  </m:oMathPara>
                </a14:m>
                <a:endParaRPr lang="pt-BR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5" name="CaixaDeTexto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04" y="2887480"/>
                <a:ext cx="846706" cy="5530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Conector reto 105"/>
          <p:cNvCxnSpPr/>
          <p:nvPr/>
        </p:nvCxnSpPr>
        <p:spPr>
          <a:xfrm flipV="1">
            <a:off x="5155665" y="2958599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4861464" y="3289923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 flipV="1">
            <a:off x="6067251" y="2958599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to 108"/>
          <p:cNvCxnSpPr/>
          <p:nvPr/>
        </p:nvCxnSpPr>
        <p:spPr>
          <a:xfrm flipV="1">
            <a:off x="6971444" y="3237489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ipse 109"/>
          <p:cNvSpPr/>
          <p:nvPr/>
        </p:nvSpPr>
        <p:spPr>
          <a:xfrm>
            <a:off x="7065864" y="2925431"/>
            <a:ext cx="436114" cy="241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11" name="Elipse 110"/>
          <p:cNvSpPr/>
          <p:nvPr/>
        </p:nvSpPr>
        <p:spPr>
          <a:xfrm>
            <a:off x="7889292" y="3175695"/>
            <a:ext cx="311250" cy="28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CaixaDeTexto 111"/>
              <p:cNvSpPr txBox="1"/>
              <p:nvPr/>
            </p:nvSpPr>
            <p:spPr>
              <a:xfrm>
                <a:off x="7615058" y="2887480"/>
                <a:ext cx="707309" cy="543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5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50 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pt-BR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5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𝑠𝑐</m:t>
                          </m:r>
                        </m:den>
                      </m:f>
                    </m:oMath>
                  </m:oMathPara>
                </a14:m>
                <a:endParaRPr lang="pt-BR" sz="21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2" name="CaixaDeTexto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058" y="2887480"/>
                <a:ext cx="707309" cy="54380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CaixaDeTexto 112"/>
          <p:cNvSpPr txBox="1"/>
          <p:nvPr/>
        </p:nvSpPr>
        <p:spPr>
          <a:xfrm>
            <a:off x="7421864" y="29585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x</a:t>
            </a:r>
          </a:p>
        </p:txBody>
      </p:sp>
      <p:cxnSp>
        <p:nvCxnSpPr>
          <p:cNvPr id="114" name="Conector reto 113"/>
          <p:cNvCxnSpPr/>
          <p:nvPr/>
        </p:nvCxnSpPr>
        <p:spPr>
          <a:xfrm flipV="1">
            <a:off x="6269928" y="3249678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to 114"/>
          <p:cNvCxnSpPr/>
          <p:nvPr/>
        </p:nvCxnSpPr>
        <p:spPr>
          <a:xfrm flipV="1">
            <a:off x="7967913" y="3003342"/>
            <a:ext cx="256512" cy="1009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6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01" grpId="0"/>
      <p:bldP spid="102" grpId="0"/>
      <p:bldP spid="103" grpId="0"/>
      <p:bldP spid="104" grpId="0"/>
      <p:bldP spid="105" grpId="0"/>
      <p:bldP spid="110" grpId="0" animBg="1"/>
      <p:bldP spid="111" grpId="0" animBg="1"/>
      <p:bldP spid="112" grpId="0"/>
      <p:bldP spid="1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52549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INDICADORES DE PREÇO AÇÚCAR MI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2646" t="9593" r="66991" b="76070"/>
          <a:stretch/>
        </p:blipFill>
        <p:spPr>
          <a:xfrm>
            <a:off x="637008" y="609601"/>
            <a:ext cx="6209256" cy="1341309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-2152758" y="-134104"/>
            <a:ext cx="1038249" cy="757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-196111" y="-698317"/>
            <a:ext cx="6271791" cy="553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0969" t="44938" r="67516" b="30062"/>
          <a:stretch/>
        </p:blipFill>
        <p:spPr>
          <a:xfrm>
            <a:off x="134836" y="2137624"/>
            <a:ext cx="7213600" cy="25717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362960" y="2987040"/>
            <a:ext cx="538480" cy="77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032760" y="2465696"/>
            <a:ext cx="1295400" cy="23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3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4480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COBRANÇA DADOS E NOTÍCIAS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705242"/>
              </p:ext>
            </p:extLst>
          </p:nvPr>
        </p:nvGraphicFramePr>
        <p:xfrm>
          <a:off x="1232228" y="871736"/>
          <a:ext cx="6478904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45491"/>
                <a:gridCol w="1714852"/>
                <a:gridCol w="3718561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Empresa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Preço mensal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Tipo de informação oferecida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R$</a:t>
                      </a:r>
                      <a:r>
                        <a:rPr lang="pt-BR" baseline="0" dirty="0" smtClean="0"/>
                        <a:t> 285,00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Dados e informações do setor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R$ 1.200,00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Dados e informações do setor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R$ 940,01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Dados e informações do setor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R$ 2.100,00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Dados e informações do setor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R$ 1.900,00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Dados e informações do setor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R$ 585,50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Cotações e notícias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G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R$ 1.219,16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Cotações e notícias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H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R$ 10.200,00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Índices</a:t>
                      </a:r>
                      <a:r>
                        <a:rPr lang="pt-BR" baseline="0" dirty="0" smtClean="0"/>
                        <a:t> de preço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2549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Site CONSECANA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9441" t="7450" r="64476" b="27137"/>
          <a:stretch/>
        </p:blipFill>
        <p:spPr>
          <a:xfrm>
            <a:off x="1990597" y="513960"/>
            <a:ext cx="5515401" cy="4243754"/>
          </a:xfrm>
          <a:prstGeom prst="rect">
            <a:avLst/>
          </a:prstGeom>
        </p:spPr>
      </p:pic>
      <p:cxnSp>
        <p:nvCxnSpPr>
          <p:cNvPr id="13" name="Conector de seta reta 12"/>
          <p:cNvCxnSpPr/>
          <p:nvPr/>
        </p:nvCxnSpPr>
        <p:spPr>
          <a:xfrm>
            <a:off x="7094220" y="731520"/>
            <a:ext cx="807720" cy="198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901940" y="78486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rgbClr val="FF0000"/>
                </a:solidFill>
              </a:rPr>
              <a:t>Usuário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3" name="Conector de seta reta 22"/>
          <p:cNvCxnSpPr/>
          <p:nvPr/>
        </p:nvCxnSpPr>
        <p:spPr>
          <a:xfrm flipH="1">
            <a:off x="1594655" y="3756660"/>
            <a:ext cx="689749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505946" y="3786555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</a:rPr>
              <a:t>Manual atualizado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 flipH="1">
            <a:off x="1645722" y="1882299"/>
            <a:ext cx="689749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31480" y="1897323"/>
            <a:ext cx="12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</a:rPr>
              <a:t>Circulares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>
            <a:off x="5273757" y="3950516"/>
            <a:ext cx="2577116" cy="217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7685871" y="3840471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 smtClean="0">
                <a:solidFill>
                  <a:srgbClr val="FF0000"/>
                </a:solidFill>
              </a:rPr>
              <a:t>Procedimentos para homologação</a:t>
            </a:r>
            <a:endParaRPr lang="pt-BR" sz="1200" i="1" dirty="0">
              <a:solidFill>
                <a:srgbClr val="FF0000"/>
              </a:solidFill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>
            <a:off x="5324824" y="2253947"/>
            <a:ext cx="2577116" cy="217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7724155" y="2167470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 smtClean="0">
                <a:solidFill>
                  <a:srgbClr val="FF0000"/>
                </a:solidFill>
              </a:rPr>
              <a:t>Relatório de qualidade da matéria-prima</a:t>
            </a:r>
            <a:endParaRPr lang="pt-BR" sz="1200" i="1" dirty="0">
              <a:solidFill>
                <a:srgbClr val="FF0000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7620000" y="2057400"/>
            <a:ext cx="1407288" cy="975360"/>
          </a:xfrm>
          <a:prstGeom prst="ellipse">
            <a:avLst/>
          </a:prstGeom>
          <a:solidFill>
            <a:srgbClr val="FF0000">
              <a:alpha val="1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7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6465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RELATÓRIO DE QUALIDADE DA MATÉRIA-PRIMA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64083" t="12809" r="18005" b="5244"/>
          <a:stretch/>
        </p:blipFill>
        <p:spPr>
          <a:xfrm>
            <a:off x="239395" y="609601"/>
            <a:ext cx="2922905" cy="410247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12028" t="26367" r="67412" b="36481"/>
          <a:stretch/>
        </p:blipFill>
        <p:spPr>
          <a:xfrm>
            <a:off x="3303203" y="832434"/>
            <a:ext cx="5669348" cy="314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2549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Site CONSECANA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9441" t="7450" r="64476" b="27137"/>
          <a:stretch/>
        </p:blipFill>
        <p:spPr>
          <a:xfrm>
            <a:off x="1990597" y="513960"/>
            <a:ext cx="5515401" cy="4243754"/>
          </a:xfrm>
          <a:prstGeom prst="rect">
            <a:avLst/>
          </a:prstGeom>
        </p:spPr>
      </p:pic>
      <p:cxnSp>
        <p:nvCxnSpPr>
          <p:cNvPr id="13" name="Conector de seta reta 12"/>
          <p:cNvCxnSpPr/>
          <p:nvPr/>
        </p:nvCxnSpPr>
        <p:spPr>
          <a:xfrm>
            <a:off x="7094220" y="731520"/>
            <a:ext cx="807720" cy="198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901940" y="78486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rgbClr val="FF0000"/>
                </a:solidFill>
              </a:rPr>
              <a:t>Usuário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3" name="Conector de seta reta 22"/>
          <p:cNvCxnSpPr/>
          <p:nvPr/>
        </p:nvCxnSpPr>
        <p:spPr>
          <a:xfrm flipH="1">
            <a:off x="1594655" y="3756660"/>
            <a:ext cx="689749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505946" y="3786555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</a:rPr>
              <a:t>Manual atualizado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 flipH="1">
            <a:off x="1645722" y="1882299"/>
            <a:ext cx="689749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31480" y="1897323"/>
            <a:ext cx="12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</a:rPr>
              <a:t>Circulares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>
            <a:off x="5273757" y="3950516"/>
            <a:ext cx="2577116" cy="217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7685871" y="3840471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 smtClean="0">
                <a:solidFill>
                  <a:srgbClr val="FF0000"/>
                </a:solidFill>
              </a:rPr>
              <a:t>Procedimentos para homologação</a:t>
            </a:r>
            <a:endParaRPr lang="pt-BR" sz="1200" i="1" dirty="0">
              <a:solidFill>
                <a:srgbClr val="FF0000"/>
              </a:solidFill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>
            <a:off x="5324824" y="2253947"/>
            <a:ext cx="2577116" cy="217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7724155" y="2167470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 smtClean="0">
                <a:solidFill>
                  <a:srgbClr val="FF0000"/>
                </a:solidFill>
              </a:rPr>
              <a:t>Relatório de qualidade da matéria-prima</a:t>
            </a:r>
            <a:endParaRPr lang="pt-BR" sz="1200" i="1" dirty="0">
              <a:solidFill>
                <a:srgbClr val="FF0000"/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472977" y="3698840"/>
            <a:ext cx="1407288" cy="975360"/>
          </a:xfrm>
          <a:prstGeom prst="ellipse">
            <a:avLst/>
          </a:prstGeom>
          <a:solidFill>
            <a:srgbClr val="FF0000">
              <a:alpha val="1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02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3100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Manual CONSECANA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65944" t="18163" r="19860" b="17564"/>
          <a:stretch/>
        </p:blipFill>
        <p:spPr>
          <a:xfrm>
            <a:off x="377727" y="609601"/>
            <a:ext cx="2892425" cy="40180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329939" y="664345"/>
            <a:ext cx="56426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Century Gothic" panose="020B0502020202020204" pitchFamily="34" charset="0"/>
              </a:rPr>
              <a:t>PRINCIPAIS ALTERAÇÕES:</a:t>
            </a:r>
          </a:p>
          <a:p>
            <a:pPr marL="285750" indent="-285750">
              <a:spcBef>
                <a:spcPts val="1200"/>
              </a:spcBef>
              <a:buClr>
                <a:srgbClr val="81BD31"/>
              </a:buClr>
              <a:buFont typeface="Wingdings" panose="05000000000000000000" pitchFamily="2" charset="2"/>
              <a:buChar char="Ø"/>
            </a:pPr>
            <a:r>
              <a:rPr lang="pt-BR" sz="1600" dirty="0" smtClean="0">
                <a:latin typeface="Century Gothic" panose="020B0502020202020204" pitchFamily="34" charset="0"/>
              </a:rPr>
              <a:t>Introdução das normas ABNT com as especificidades para São Paulo</a:t>
            </a:r>
          </a:p>
          <a:p>
            <a:pPr marL="285750" indent="-285750">
              <a:spcBef>
                <a:spcPts val="1200"/>
              </a:spcBef>
              <a:buClr>
                <a:srgbClr val="81BD31"/>
              </a:buClr>
              <a:buFont typeface="Wingdings" panose="05000000000000000000" pitchFamily="2" charset="2"/>
              <a:buChar char="Ø"/>
            </a:pPr>
            <a:r>
              <a:rPr lang="pt-BR" sz="1600" dirty="0" smtClean="0">
                <a:latin typeface="Century Gothic" panose="020B0502020202020204" pitchFamily="34" charset="0"/>
              </a:rPr>
              <a:t>Atualização de equações</a:t>
            </a:r>
          </a:p>
          <a:p>
            <a:pPr marL="285750" indent="-285750">
              <a:spcBef>
                <a:spcPts val="1200"/>
              </a:spcBef>
              <a:buClr>
                <a:srgbClr val="81BD31"/>
              </a:buClr>
              <a:buFont typeface="Wingdings" panose="05000000000000000000" pitchFamily="2" charset="2"/>
              <a:buChar char="Ø"/>
            </a:pPr>
            <a:r>
              <a:rPr lang="pt-BR" sz="1600" dirty="0" smtClean="0">
                <a:latin typeface="Century Gothic" panose="020B0502020202020204" pitchFamily="34" charset="0"/>
              </a:rPr>
              <a:t>Nova tabela de amostragem</a:t>
            </a:r>
          </a:p>
          <a:p>
            <a:pPr marL="285750" indent="-285750">
              <a:spcBef>
                <a:spcPts val="1200"/>
              </a:spcBef>
              <a:buClr>
                <a:srgbClr val="81BD31"/>
              </a:buClr>
              <a:buFont typeface="Wingdings" panose="05000000000000000000" pitchFamily="2" charset="2"/>
              <a:buChar char="Ø"/>
            </a:pPr>
            <a:r>
              <a:rPr lang="pt-BR" sz="1600" dirty="0" smtClean="0">
                <a:latin typeface="Century Gothic" panose="020B0502020202020204" pitchFamily="34" charset="0"/>
              </a:rPr>
              <a:t>Atualização dos parâmetros alterados na revisão de 2011</a:t>
            </a:r>
          </a:p>
          <a:p>
            <a:pPr marL="285750" indent="-285750">
              <a:spcBef>
                <a:spcPts val="1200"/>
              </a:spcBef>
              <a:buClr>
                <a:srgbClr val="81BD31"/>
              </a:buClr>
              <a:buFont typeface="Wingdings" panose="05000000000000000000" pitchFamily="2" charset="2"/>
              <a:buChar char="Ø"/>
            </a:pPr>
            <a:r>
              <a:rPr lang="pt-BR" sz="1600" dirty="0" smtClean="0">
                <a:latin typeface="Century Gothic" panose="020B0502020202020204" pitchFamily="34" charset="0"/>
              </a:rPr>
              <a:t>Atualização da lista de equipamentos e reagentes homologados</a:t>
            </a:r>
          </a:p>
          <a:p>
            <a:pPr marL="285750" indent="-285750">
              <a:spcBef>
                <a:spcPts val="1200"/>
              </a:spcBef>
              <a:buClr>
                <a:srgbClr val="81BD31"/>
              </a:buClr>
              <a:buFont typeface="Wingdings" panose="05000000000000000000" pitchFamily="2" charset="2"/>
              <a:buChar char="Ø"/>
            </a:pPr>
            <a:r>
              <a:rPr lang="pt-BR" sz="1600" dirty="0" smtClean="0">
                <a:latin typeface="Century Gothic" panose="020B0502020202020204" pitchFamily="34" charset="0"/>
              </a:rPr>
              <a:t>Ajustes nas definições de termos e conceitos</a:t>
            </a:r>
            <a:endParaRPr lang="pt-BR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46425" y="15240"/>
            <a:ext cx="3164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ALTERAÇÕES FUTURAS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74534" y="842142"/>
            <a:ext cx="8468431" cy="3285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Ajustes no layout com melhor disposição das tabelas</a:t>
            </a:r>
          </a:p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Incluir metodologia dos indicadores de etanol e os preços históricos de cada indicador</a:t>
            </a:r>
          </a:p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Relatório de qualidade da matéria-prima com detalhamento por região</a:t>
            </a:r>
          </a:p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Integração dos dados do Sistema ATR</a:t>
            </a:r>
          </a:p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Incorporação material técnico relevante produzido por terceiros</a:t>
            </a:r>
            <a:endParaRPr lang="pt-BR" sz="175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37784" y="1550168"/>
            <a:ext cx="8468431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r">
              <a:lnSpc>
                <a:spcPct val="150000"/>
              </a:lnSpc>
              <a:spcAft>
                <a:spcPts val="600"/>
              </a:spcAft>
              <a:buClr>
                <a:srgbClr val="006600"/>
              </a:buClr>
              <a:defRPr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Política de privacidade e acesso às informações</a:t>
            </a:r>
            <a:endParaRPr lang="pt-BR" sz="20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639763" lvl="3" indent="-182563" algn="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http://copacesp.com.br/wp-content/uploads/2014/05/colheita-ca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489200"/>
            <a:ext cx="2819400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5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46425" y="0"/>
            <a:ext cx="7423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Termos e Condições de Uso - Política de Privacidade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2384" r="4630" b="9970"/>
          <a:stretch/>
        </p:blipFill>
        <p:spPr bwMode="auto">
          <a:xfrm>
            <a:off x="155575" y="668520"/>
            <a:ext cx="5439041" cy="4135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1" name="Conector de seta reta 20"/>
          <p:cNvCxnSpPr/>
          <p:nvPr/>
        </p:nvCxnSpPr>
        <p:spPr>
          <a:xfrm rot="10800000" flipH="1">
            <a:off x="5376304" y="1519646"/>
            <a:ext cx="689749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/>
          <p:cNvSpPr/>
          <p:nvPr/>
        </p:nvSpPr>
        <p:spPr>
          <a:xfrm rot="10800000">
            <a:off x="5240645" y="1633945"/>
            <a:ext cx="271318" cy="243840"/>
          </a:xfrm>
          <a:prstGeom prst="ellipse">
            <a:avLst/>
          </a:prstGeom>
          <a:solidFill>
            <a:srgbClr val="FF0000">
              <a:alpha val="1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6066053" y="1031965"/>
            <a:ext cx="2105490" cy="975360"/>
          </a:xfrm>
          <a:prstGeom prst="ellipse">
            <a:avLst/>
          </a:prstGeom>
          <a:solidFill>
            <a:srgbClr val="FF0000">
              <a:alpha val="1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Termo e Condições  de uso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46425" y="0"/>
            <a:ext cx="7423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Termos e Condições de Uso - Política de Privacidade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55575" y="827940"/>
            <a:ext cx="8468431" cy="2790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dirty="0"/>
              <a:t>O Assinante está ciente de que o </a:t>
            </a:r>
            <a:r>
              <a:rPr lang="pt-BR" dirty="0">
                <a:solidFill>
                  <a:srgbClr val="FF0000"/>
                </a:solidFill>
              </a:rPr>
              <a:t>acesso à área restrita </a:t>
            </a:r>
            <a:r>
              <a:rPr lang="pt-BR" dirty="0"/>
              <a:t>para assinantes do site www.consecana.com.br é </a:t>
            </a:r>
            <a:r>
              <a:rPr lang="pt-BR" dirty="0">
                <a:solidFill>
                  <a:srgbClr val="FF0000"/>
                </a:solidFill>
              </a:rPr>
              <a:t>pessoal e intransferível, sendo vedado o compartilhamento de seu acesso com demais usuários, sendo vedado liberar acesso a terceiros</a:t>
            </a:r>
            <a:r>
              <a:rPr lang="pt-BR" dirty="0"/>
              <a:t>. </a:t>
            </a:r>
            <a:endParaRPr lang="pt-BR" dirty="0" smtClean="0"/>
          </a:p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dirty="0" smtClean="0"/>
              <a:t>O </a:t>
            </a:r>
            <a:r>
              <a:rPr lang="pt-BR" dirty="0">
                <a:solidFill>
                  <a:srgbClr val="FF0000"/>
                </a:solidFill>
              </a:rPr>
              <a:t>acesso do Assinante à área restrita</a:t>
            </a:r>
            <a:r>
              <a:rPr lang="pt-BR" dirty="0"/>
              <a:t> para assinantes do site www.consecana.com.br </a:t>
            </a:r>
            <a:r>
              <a:rPr lang="pt-BR" dirty="0">
                <a:solidFill>
                  <a:srgbClr val="FF0000"/>
                </a:solidFill>
              </a:rPr>
              <a:t>está condicionado à concordância e ao atendimento do presente “Termo de Condições de Uso” </a:t>
            </a:r>
            <a:r>
              <a:rPr lang="pt-BR" dirty="0"/>
              <a:t>e ao pagamento de sua respectiva anuidade. 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0069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46425" y="0"/>
            <a:ext cx="7423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Termos e Condições de Uso - Política de Privacidade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55575" y="711825"/>
            <a:ext cx="8468431" cy="288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600" dirty="0" smtClean="0">
                <a:solidFill>
                  <a:srgbClr val="FF0000"/>
                </a:solidFill>
              </a:rPr>
              <a:t>Todo o conteúdo elaborado e divulgado pelo CONSECANA-SP está protegido pela lei de direitos autorais</a:t>
            </a:r>
            <a:r>
              <a:rPr lang="pt-BR" sz="1600" dirty="0" smtClean="0"/>
              <a:t> (Lei nº 9.610, de 19 de fevereiro de 1998), sendo, portanto, </a:t>
            </a:r>
            <a:r>
              <a:rPr lang="pt-BR" sz="1600" dirty="0" smtClean="0">
                <a:solidFill>
                  <a:srgbClr val="FF0000"/>
                </a:solidFill>
              </a:rPr>
              <a:t>vedada a sua reprodução, total ou parcial, </a:t>
            </a:r>
            <a:r>
              <a:rPr lang="pt-BR" sz="1600" dirty="0" smtClean="0"/>
              <a:t>independentemente de sua finalidade, por qualquer meio de comunicação, impresso ou eletrônico, </a:t>
            </a:r>
            <a:r>
              <a:rPr lang="pt-BR" sz="1600" dirty="0" smtClean="0">
                <a:solidFill>
                  <a:srgbClr val="FF0000"/>
                </a:solidFill>
              </a:rPr>
              <a:t>bem como qualquer outro meio de fixação que venha a ser desenvolvido</a:t>
            </a:r>
            <a:r>
              <a:rPr lang="pt-BR" sz="1600" dirty="0" smtClean="0"/>
              <a:t>, sem a prévia autorização por escrito do CONSECANA-SP. </a:t>
            </a:r>
          </a:p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600" dirty="0" smtClean="0"/>
              <a:t>É </a:t>
            </a:r>
            <a:r>
              <a:rPr lang="pt-BR" sz="1600" dirty="0" smtClean="0">
                <a:solidFill>
                  <a:srgbClr val="FF0000"/>
                </a:solidFill>
              </a:rPr>
              <a:t>vedada a utilização </a:t>
            </a:r>
            <a:r>
              <a:rPr lang="pt-BR" sz="1600" dirty="0" smtClean="0"/>
              <a:t>das informações disponibilizadas pelo CONSECANA-SP no </a:t>
            </a:r>
            <a:r>
              <a:rPr lang="pt-BR" sz="1600" dirty="0" smtClean="0">
                <a:solidFill>
                  <a:srgbClr val="FF0000"/>
                </a:solidFill>
              </a:rPr>
              <a:t>desenvolvimento ou criação de outros trabalhos, sem a prévia autorização por escrito do CONSECANA-SP.</a:t>
            </a:r>
            <a:endParaRPr lang="pt-BR" sz="1750" dirty="0" smtClean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46425" y="0"/>
            <a:ext cx="71865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CONSEQUÊNCIAS </a:t>
            </a:r>
            <a:r>
              <a:rPr lang="pt-BR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CIVIS E CRIMINAIS DA VIOLAÇÃO</a:t>
            </a: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02957" y="465138"/>
            <a:ext cx="8468431" cy="5010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3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600" b="1" dirty="0" smtClean="0"/>
              <a:t>Responsabilidade </a:t>
            </a:r>
            <a:r>
              <a:rPr lang="pt-BR" sz="1600" b="1" dirty="0"/>
              <a:t>Civil </a:t>
            </a:r>
            <a:r>
              <a:rPr lang="pt-BR" sz="1600" dirty="0" smtClean="0"/>
              <a:t>– ressarcimento dos prejuízos decorrentes da violação; indenização pelo descumprimento contratual; entre outros  </a:t>
            </a:r>
            <a:endParaRPr lang="pt-BR" sz="1600" dirty="0"/>
          </a:p>
          <a:p>
            <a:pPr marL="639763" lvl="3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600" b="1" dirty="0" smtClean="0"/>
              <a:t>Responsabilidade </a:t>
            </a:r>
            <a:r>
              <a:rPr lang="pt-BR" sz="1600" b="1" dirty="0"/>
              <a:t>Penal </a:t>
            </a:r>
            <a:r>
              <a:rPr lang="pt-BR" sz="1600" dirty="0"/>
              <a:t>- </a:t>
            </a:r>
            <a:r>
              <a:rPr lang="pt-BR" sz="1600" dirty="0" smtClean="0"/>
              <a:t> Código Penal:  </a:t>
            </a:r>
            <a:r>
              <a:rPr lang="pt-BR" sz="1600" dirty="0"/>
              <a:t>Art. 184. Violar direitos de autor e os que lhe são conexos: Pena – detenção de 3 (três) meses a 1 (um) ano, ou multa. 	</a:t>
            </a:r>
            <a:endParaRPr lang="pt-BR" sz="1600" dirty="0" smtClean="0"/>
          </a:p>
          <a:p>
            <a:pPr marL="742950" lvl="3" indent="-285750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anose="05000000000000000000" pitchFamily="2" charset="2"/>
              <a:buChar char="Ø"/>
              <a:defRPr/>
            </a:pPr>
            <a:r>
              <a:rPr lang="pt-BR" sz="1600" dirty="0" smtClean="0"/>
              <a:t>O sistema do CONSECANA permite identificar o acesso que gerou a informação compartilhada. Assim, o CONSECANA é capaz de rastrear os autores de quaisquer violações.</a:t>
            </a:r>
          </a:p>
          <a:p>
            <a:pPr marL="742950" lvl="3" indent="-285750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anose="05000000000000000000" pitchFamily="2" charset="2"/>
              <a:buChar char="Ø"/>
              <a:defRPr/>
            </a:pPr>
            <a:r>
              <a:rPr lang="pt-BR" sz="1600" dirty="0" smtClean="0"/>
              <a:t>O CONSECANA já notificou diversos agentes quanto a violações dos seus direitos autorais, em caso de reincidência, a Diretoria da entidade poderá deliberar o ajuizamento de ações civis e criminais contra os referidos agentes.</a:t>
            </a:r>
            <a:endParaRPr lang="pt-BR" sz="1600" dirty="0"/>
          </a:p>
          <a:p>
            <a:pPr marL="182563" lvl="2" indent="-182563" algn="just">
              <a:lnSpc>
                <a:spcPct val="150000"/>
              </a:lnSpc>
              <a:spcBef>
                <a:spcPts val="12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endParaRPr lang="pt-BR" sz="1750" dirty="0" smtClean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0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13308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ROTEIRO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37464" y="822384"/>
            <a:ext cx="846843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>
              <a:lnSpc>
                <a:spcPts val="2600"/>
              </a:lnSpc>
              <a:spcAft>
                <a:spcPts val="600"/>
              </a:spcAft>
              <a:buClr>
                <a:srgbClr val="006600"/>
              </a:buClr>
              <a:defRPr/>
            </a:pPr>
            <a:r>
              <a:rPr lang="pt-BR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Abertura</a:t>
            </a:r>
          </a:p>
          <a:p>
            <a:pPr marL="342900" lvl="2" indent="-342900" algn="just">
              <a:lnSpc>
                <a:spcPts val="2600"/>
              </a:lnSpc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pt-B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Apresentação do site e da nova política de privacidade</a:t>
            </a:r>
          </a:p>
          <a:p>
            <a:pPr marL="342900" lvl="2" indent="-342900" algn="just">
              <a:lnSpc>
                <a:spcPts val="2600"/>
              </a:lnSpc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pt-B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 </a:t>
            </a:r>
            <a:r>
              <a:rPr lang="pt-BR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importância das associações no relacionamento entre fornecedores e indústrias</a:t>
            </a:r>
          </a:p>
          <a:p>
            <a:pPr marL="0" lvl="2" algn="just">
              <a:lnSpc>
                <a:spcPts val="2600"/>
              </a:lnSpc>
              <a:spcAft>
                <a:spcPts val="600"/>
              </a:spcAft>
              <a:buClr>
                <a:srgbClr val="006600"/>
              </a:buClr>
              <a:defRPr/>
            </a:pPr>
            <a:r>
              <a:rPr lang="pt-BR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Coffee</a:t>
            </a:r>
            <a:r>
              <a:rPr lang="pt-BR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break</a:t>
            </a:r>
          </a:p>
          <a:p>
            <a:pPr marL="342900" lvl="2" indent="-342900" algn="just">
              <a:lnSpc>
                <a:spcPts val="2600"/>
              </a:lnSpc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pt-BR" i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 importância dos dados tecnológicos</a:t>
            </a:r>
          </a:p>
          <a:p>
            <a:pPr marL="342900" lvl="2" indent="-342900" algn="just">
              <a:lnSpc>
                <a:spcPts val="2600"/>
              </a:lnSpc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pt-BR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Trabalhos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técnicos concluídos e estudos que serão desenvolvidos pela CANATEC</a:t>
            </a:r>
          </a:p>
          <a:p>
            <a:pPr marL="0" lvl="2" algn="just">
              <a:lnSpc>
                <a:spcPts val="2600"/>
              </a:lnSpc>
              <a:spcAft>
                <a:spcPts val="600"/>
              </a:spcAft>
              <a:buClr>
                <a:srgbClr val="006600"/>
              </a:buClr>
              <a:defRPr/>
            </a:pPr>
            <a:r>
              <a:rPr lang="pt-BR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Encerramento</a:t>
            </a:r>
            <a:endParaRPr lang="pt-BR" b="1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475656" y="772847"/>
            <a:ext cx="2369944" cy="588783"/>
            <a:chOff x="9690101" y="7034213"/>
            <a:chExt cx="3048000" cy="757238"/>
          </a:xfrm>
        </p:grpSpPr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cxnSp>
        <p:nvCxnSpPr>
          <p:cNvPr id="12" name="Conector reto 11"/>
          <p:cNvCxnSpPr/>
          <p:nvPr/>
        </p:nvCxnSpPr>
        <p:spPr>
          <a:xfrm>
            <a:off x="4386197" y="583477"/>
            <a:ext cx="0" cy="1082217"/>
          </a:xfrm>
          <a:prstGeom prst="line">
            <a:avLst/>
          </a:prstGeom>
          <a:ln>
            <a:solidFill>
              <a:srgbClr val="81B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572000" y="635534"/>
            <a:ext cx="342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8C9694"/>
                </a:solidFill>
                <a:latin typeface="Century Gothic" panose="020B0502020202020204" pitchFamily="34" charset="0"/>
              </a:rPr>
              <a:t>OBRIGADO</a:t>
            </a:r>
            <a:endParaRPr lang="pt-BR" sz="3600" b="1" dirty="0">
              <a:solidFill>
                <a:srgbClr val="8C969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662303" y="1361630"/>
            <a:ext cx="2871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www.unica.com.br</a:t>
            </a:r>
          </a:p>
          <a:p>
            <a:pPr algn="ctr">
              <a:spcBef>
                <a:spcPts val="1200"/>
              </a:spcBef>
            </a:pPr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www.unicadata.com.br</a:t>
            </a:r>
            <a:endParaRPr lang="pt-BR" sz="16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 flipH="1">
            <a:off x="4113637" y="483542"/>
            <a:ext cx="8813" cy="1221651"/>
          </a:xfrm>
          <a:prstGeom prst="line">
            <a:avLst/>
          </a:prstGeom>
          <a:ln>
            <a:solidFill>
              <a:srgbClr val="81B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113637" y="512100"/>
            <a:ext cx="4898388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Apresentação do site www.consecana.com.br e da nova política de privacidade</a:t>
            </a:r>
            <a:endParaRPr lang="pt-BR" sz="19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256" y="10524"/>
            <a:ext cx="3803928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dirty="0" smtClean="0">
                <a:solidFill>
                  <a:srgbClr val="8C9694"/>
                </a:solidFill>
                <a:latin typeface="Century Gothic" panose="020B0502020202020204" pitchFamily="34" charset="0"/>
              </a:rPr>
              <a:t>1ª Reunião sobre a nova política </a:t>
            </a:r>
            <a:r>
              <a:rPr lang="pt-BR" sz="1200" dirty="0" err="1" smtClean="0">
                <a:solidFill>
                  <a:srgbClr val="8C9694"/>
                </a:solidFill>
                <a:latin typeface="Century Gothic" panose="020B0502020202020204" pitchFamily="34" charset="0"/>
              </a:rPr>
              <a:t>Consecana</a:t>
            </a:r>
            <a:r>
              <a:rPr lang="pt-BR" sz="1200" dirty="0" smtClean="0">
                <a:solidFill>
                  <a:srgbClr val="8C9694"/>
                </a:solidFill>
                <a:latin typeface="Century Gothic" panose="020B0502020202020204" pitchFamily="34" charset="0"/>
              </a:rPr>
              <a:t>-SP</a:t>
            </a:r>
            <a:endParaRPr lang="pt-BR" sz="1200" dirty="0">
              <a:solidFill>
                <a:srgbClr val="8C969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240479" y="1855436"/>
            <a:ext cx="690352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                          Luciano Rodrigues            Renata Camargo</a:t>
            </a:r>
          </a:p>
          <a:p>
            <a:pPr>
              <a:lnSpc>
                <a:spcPct val="120000"/>
              </a:lnSpc>
            </a:pPr>
            <a:r>
              <a:rPr lang="pt-BR" sz="1200" b="1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                                 </a:t>
            </a:r>
            <a:r>
              <a:rPr lang="pt-BR" sz="1200" i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Gerente Economia e Análise Setorial                          Advogada </a:t>
            </a:r>
            <a:endParaRPr lang="pt-BR" sz="1200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>
              <a:lnSpc>
                <a:spcPct val="120000"/>
              </a:lnSpc>
            </a:pPr>
            <a:endParaRPr lang="pt-BR" sz="1200" i="1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344821"/>
            <a:ext cx="3303055" cy="13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37784" y="1174544"/>
            <a:ext cx="8468431" cy="108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r">
              <a:lnSpc>
                <a:spcPct val="150000"/>
              </a:lnSpc>
              <a:spcAft>
                <a:spcPts val="600"/>
              </a:spcAft>
              <a:buClr>
                <a:srgbClr val="006600"/>
              </a:buClr>
              <a:defRPr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Considerações sobre o conteúdo do novo site</a:t>
            </a:r>
            <a:endParaRPr lang="pt-BR" sz="20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marL="639763" lvl="3" indent="-182563" algn="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endParaRPr lang="pt-BR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" name="Picture 2" descr="http://www.agricultura.mg.gov.br/images/Img_Noticias/cana-de-acu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411343"/>
            <a:ext cx="2780665" cy="208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4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5296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Alterações no acesso às informações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67354" y="673636"/>
            <a:ext cx="8468431" cy="4248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2" indent="-182563" algn="just">
              <a:lnSpc>
                <a:spcPct val="150000"/>
              </a:lnSpc>
              <a:spcAft>
                <a:spcPts val="6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Informações publicadas pelo </a:t>
            </a:r>
            <a:r>
              <a:rPr lang="pt-BR" sz="175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Consecana</a:t>
            </a: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restritas aos assinantes e associados da UNICA e da ORPLANA</a:t>
            </a:r>
          </a:p>
          <a:p>
            <a:pPr marL="182563" lvl="2" indent="-182563" algn="just">
              <a:lnSpc>
                <a:spcPct val="150000"/>
              </a:lnSpc>
              <a:spcAft>
                <a:spcPts val="6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Foram alterados os critérios e procedimentos para a homologação de equipamentos, instrumentos analíticos, reagentes e clarificantes</a:t>
            </a:r>
          </a:p>
          <a:p>
            <a:pPr marL="182563" lvl="2" indent="-182563" algn="just">
              <a:lnSpc>
                <a:spcPct val="150000"/>
              </a:lnSpc>
              <a:spcAft>
                <a:spcPts val="6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r>
              <a:rPr lang="pt-BR" sz="17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Atualização e maior detalhamento das informações divulgadas por este conselho</a:t>
            </a:r>
          </a:p>
          <a:p>
            <a:pPr marL="742950" lvl="3" indent="-285750" algn="just">
              <a:spcBef>
                <a:spcPts val="400"/>
              </a:spcBef>
              <a:spcAft>
                <a:spcPts val="400"/>
              </a:spcAft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pt-B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Manual de instruções</a:t>
            </a:r>
          </a:p>
          <a:p>
            <a:pPr marL="742950" lvl="3" indent="-285750" algn="just">
              <a:spcBef>
                <a:spcPts val="400"/>
              </a:spcBef>
              <a:spcAft>
                <a:spcPts val="400"/>
              </a:spcAft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pt-B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Indicadores de preço </a:t>
            </a:r>
          </a:p>
          <a:p>
            <a:pPr marL="742950" lvl="3" indent="-285750" algn="just">
              <a:spcBef>
                <a:spcPts val="400"/>
              </a:spcBef>
              <a:spcAft>
                <a:spcPts val="400"/>
              </a:spcAft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pt-BR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Qualidade da matéria-prima</a:t>
            </a:r>
          </a:p>
          <a:p>
            <a:pPr marL="639763" lvl="3" indent="-182563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6600"/>
              </a:buClr>
              <a:buFont typeface="Wingdings" pitchFamily="2" charset="2"/>
              <a:buChar char="§"/>
              <a:defRPr/>
            </a:pPr>
            <a:endParaRPr lang="pt-BR" sz="1750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8182" t="29330" r="60979" b="42408"/>
          <a:stretch/>
        </p:blipFill>
        <p:spPr>
          <a:xfrm>
            <a:off x="6791535" y="3253740"/>
            <a:ext cx="1416148" cy="1132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4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2549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Site CONSECANA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9441" t="7450" r="64476" b="27137"/>
          <a:stretch/>
        </p:blipFill>
        <p:spPr>
          <a:xfrm>
            <a:off x="1990597" y="513960"/>
            <a:ext cx="5515401" cy="4243754"/>
          </a:xfrm>
          <a:prstGeom prst="rect">
            <a:avLst/>
          </a:prstGeom>
        </p:spPr>
      </p:pic>
      <p:cxnSp>
        <p:nvCxnSpPr>
          <p:cNvPr id="13" name="Conector de seta reta 12"/>
          <p:cNvCxnSpPr/>
          <p:nvPr/>
        </p:nvCxnSpPr>
        <p:spPr>
          <a:xfrm>
            <a:off x="7094220" y="731520"/>
            <a:ext cx="807720" cy="198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901940" y="78486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>
                <a:solidFill>
                  <a:srgbClr val="FF0000"/>
                </a:solidFill>
              </a:rPr>
              <a:t>Usuário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3" name="Conector de seta reta 22"/>
          <p:cNvCxnSpPr/>
          <p:nvPr/>
        </p:nvCxnSpPr>
        <p:spPr>
          <a:xfrm flipH="1">
            <a:off x="1594655" y="3756660"/>
            <a:ext cx="689749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505946" y="3786555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</a:rPr>
              <a:t>Manual atualizado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6" name="Conector de seta reta 25"/>
          <p:cNvCxnSpPr/>
          <p:nvPr/>
        </p:nvCxnSpPr>
        <p:spPr>
          <a:xfrm flipH="1">
            <a:off x="1645722" y="1882299"/>
            <a:ext cx="689749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31480" y="1897323"/>
            <a:ext cx="128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</a:rPr>
              <a:t>Circulares</a:t>
            </a:r>
            <a:endParaRPr lang="pt-BR" i="1" dirty="0">
              <a:solidFill>
                <a:srgbClr val="FF0000"/>
              </a:solidFill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>
            <a:off x="5273757" y="3950516"/>
            <a:ext cx="2577116" cy="217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7685871" y="3840471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 smtClean="0">
                <a:solidFill>
                  <a:srgbClr val="FF0000"/>
                </a:solidFill>
              </a:rPr>
              <a:t>Procedimentos para homologação</a:t>
            </a:r>
            <a:endParaRPr lang="pt-BR" sz="1200" i="1" dirty="0">
              <a:solidFill>
                <a:srgbClr val="FF0000"/>
              </a:solidFill>
            </a:endParaRPr>
          </a:p>
        </p:txBody>
      </p:sp>
      <p:cxnSp>
        <p:nvCxnSpPr>
          <p:cNvPr id="31" name="Conector de seta reta 30"/>
          <p:cNvCxnSpPr/>
          <p:nvPr/>
        </p:nvCxnSpPr>
        <p:spPr>
          <a:xfrm>
            <a:off x="5324824" y="2253947"/>
            <a:ext cx="2577116" cy="217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7724155" y="2167470"/>
            <a:ext cx="128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i="1" dirty="0" smtClean="0">
                <a:solidFill>
                  <a:srgbClr val="FF0000"/>
                </a:solidFill>
              </a:rPr>
              <a:t>Relatório de qualidade da matéria-prima</a:t>
            </a:r>
            <a:endParaRPr lang="pt-BR" sz="1200" i="1" dirty="0">
              <a:solidFill>
                <a:srgbClr val="FF0000"/>
              </a:solidFill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139168" y="989846"/>
            <a:ext cx="4029198" cy="2190988"/>
          </a:xfrm>
          <a:prstGeom prst="ellipse">
            <a:avLst/>
          </a:prstGeom>
          <a:solidFill>
            <a:srgbClr val="FF0000">
              <a:alpha val="1215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1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7" grpId="0"/>
      <p:bldP spid="30" grpId="0"/>
      <p:bldP spid="32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202666" y="4888523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2549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Site CONSECANA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6626116" y="1932697"/>
            <a:ext cx="212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</a:rPr>
              <a:t>Preço médio mensal com defasagem</a:t>
            </a:r>
            <a:endParaRPr lang="pt-BR" i="1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9727" t="24565" r="64546" b="22258"/>
          <a:stretch/>
        </p:blipFill>
        <p:spPr>
          <a:xfrm>
            <a:off x="129007" y="602138"/>
            <a:ext cx="6373903" cy="4042153"/>
          </a:xfrm>
          <a:prstGeom prst="rect">
            <a:avLst/>
          </a:prstGeom>
        </p:spPr>
      </p:pic>
      <p:sp>
        <p:nvSpPr>
          <p:cNvPr id="18" name="Elipse 17"/>
          <p:cNvSpPr/>
          <p:nvPr/>
        </p:nvSpPr>
        <p:spPr>
          <a:xfrm>
            <a:off x="1999458" y="2559514"/>
            <a:ext cx="2133600" cy="1830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de seta reta 25"/>
          <p:cNvCxnSpPr/>
          <p:nvPr/>
        </p:nvCxnSpPr>
        <p:spPr>
          <a:xfrm flipV="1">
            <a:off x="4133059" y="2304831"/>
            <a:ext cx="2582701" cy="10073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6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9700" y="0"/>
            <a:ext cx="8839200" cy="465138"/>
          </a:xfrm>
          <a:prstGeom prst="rect">
            <a:avLst/>
          </a:prstGeom>
          <a:solidFill>
            <a:srgbClr val="81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4803998"/>
            <a:ext cx="9144000" cy="339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4"/>
          <p:cNvGrpSpPr/>
          <p:nvPr/>
        </p:nvGrpSpPr>
        <p:grpSpPr>
          <a:xfrm>
            <a:off x="4421408" y="4889880"/>
            <a:ext cx="675172" cy="167738"/>
            <a:chOff x="9690101" y="7034213"/>
            <a:chExt cx="3048000" cy="757238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1039476" y="7053263"/>
              <a:ext cx="236538" cy="704850"/>
            </a:xfrm>
            <a:prstGeom prst="rect">
              <a:avLst/>
            </a:pr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9690101" y="7038975"/>
              <a:ext cx="1214438" cy="730250"/>
            </a:xfrm>
            <a:custGeom>
              <a:avLst/>
              <a:gdLst>
                <a:gd name="T0" fmla="*/ 254 w 324"/>
                <a:gd name="T1" fmla="*/ 0 h 195"/>
                <a:gd name="T2" fmla="*/ 193 w 324"/>
                <a:gd name="T3" fmla="*/ 28 h 195"/>
                <a:gd name="T4" fmla="*/ 188 w 324"/>
                <a:gd name="T5" fmla="*/ 37 h 195"/>
                <a:gd name="T6" fmla="*/ 187 w 324"/>
                <a:gd name="T7" fmla="*/ 37 h 195"/>
                <a:gd name="T8" fmla="*/ 187 w 324"/>
                <a:gd name="T9" fmla="*/ 4 h 195"/>
                <a:gd name="T10" fmla="*/ 130 w 324"/>
                <a:gd name="T11" fmla="*/ 4 h 195"/>
                <a:gd name="T12" fmla="*/ 130 w 324"/>
                <a:gd name="T13" fmla="*/ 81 h 195"/>
                <a:gd name="T14" fmla="*/ 130 w 324"/>
                <a:gd name="T15" fmla="*/ 89 h 195"/>
                <a:gd name="T16" fmla="*/ 91 w 324"/>
                <a:gd name="T17" fmla="*/ 137 h 195"/>
                <a:gd name="T18" fmla="*/ 62 w 324"/>
                <a:gd name="T19" fmla="*/ 92 h 195"/>
                <a:gd name="T20" fmla="*/ 62 w 324"/>
                <a:gd name="T21" fmla="*/ 4 h 195"/>
                <a:gd name="T22" fmla="*/ 0 w 324"/>
                <a:gd name="T23" fmla="*/ 4 h 195"/>
                <a:gd name="T24" fmla="*/ 0 w 324"/>
                <a:gd name="T25" fmla="*/ 117 h 195"/>
                <a:gd name="T26" fmla="*/ 69 w 324"/>
                <a:gd name="T27" fmla="*/ 195 h 195"/>
                <a:gd name="T28" fmla="*/ 130 w 324"/>
                <a:gd name="T29" fmla="*/ 161 h 195"/>
                <a:gd name="T30" fmla="*/ 135 w 324"/>
                <a:gd name="T31" fmla="*/ 152 h 195"/>
                <a:gd name="T32" fmla="*/ 136 w 324"/>
                <a:gd name="T33" fmla="*/ 152 h 195"/>
                <a:gd name="T34" fmla="*/ 136 w 324"/>
                <a:gd name="T35" fmla="*/ 192 h 195"/>
                <a:gd name="T36" fmla="*/ 193 w 324"/>
                <a:gd name="T37" fmla="*/ 192 h 195"/>
                <a:gd name="T38" fmla="*/ 193 w 324"/>
                <a:gd name="T39" fmla="*/ 109 h 195"/>
                <a:gd name="T40" fmla="*/ 193 w 324"/>
                <a:gd name="T41" fmla="*/ 100 h 195"/>
                <a:gd name="T42" fmla="*/ 232 w 324"/>
                <a:gd name="T43" fmla="*/ 52 h 195"/>
                <a:gd name="T44" fmla="*/ 261 w 324"/>
                <a:gd name="T45" fmla="*/ 98 h 195"/>
                <a:gd name="T46" fmla="*/ 261 w 324"/>
                <a:gd name="T47" fmla="*/ 192 h 195"/>
                <a:gd name="T48" fmla="*/ 324 w 324"/>
                <a:gd name="T49" fmla="*/ 192 h 195"/>
                <a:gd name="T50" fmla="*/ 324 w 324"/>
                <a:gd name="T51" fmla="*/ 72 h 195"/>
                <a:gd name="T52" fmla="*/ 254 w 324"/>
                <a:gd name="T5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4" h="195">
                  <a:moveTo>
                    <a:pt x="254" y="0"/>
                  </a:moveTo>
                  <a:cubicBezTo>
                    <a:pt x="229" y="0"/>
                    <a:pt x="207" y="9"/>
                    <a:pt x="193" y="28"/>
                  </a:cubicBezTo>
                  <a:cubicBezTo>
                    <a:pt x="191" y="31"/>
                    <a:pt x="190" y="34"/>
                    <a:pt x="188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4"/>
                    <a:pt x="130" y="87"/>
                    <a:pt x="130" y="89"/>
                  </a:cubicBezTo>
                  <a:cubicBezTo>
                    <a:pt x="128" y="122"/>
                    <a:pt x="115" y="137"/>
                    <a:pt x="91" y="137"/>
                  </a:cubicBezTo>
                  <a:cubicBezTo>
                    <a:pt x="74" y="137"/>
                    <a:pt x="62" y="126"/>
                    <a:pt x="62" y="92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57"/>
                    <a:pt x="20" y="195"/>
                    <a:pt x="69" y="195"/>
                  </a:cubicBezTo>
                  <a:cubicBezTo>
                    <a:pt x="94" y="195"/>
                    <a:pt x="117" y="181"/>
                    <a:pt x="130" y="161"/>
                  </a:cubicBezTo>
                  <a:cubicBezTo>
                    <a:pt x="132" y="158"/>
                    <a:pt x="134" y="155"/>
                    <a:pt x="135" y="152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93" y="192"/>
                    <a:pt x="193" y="192"/>
                    <a:pt x="193" y="192"/>
                  </a:cubicBezTo>
                  <a:cubicBezTo>
                    <a:pt x="193" y="109"/>
                    <a:pt x="193" y="109"/>
                    <a:pt x="193" y="109"/>
                  </a:cubicBezTo>
                  <a:cubicBezTo>
                    <a:pt x="193" y="106"/>
                    <a:pt x="193" y="103"/>
                    <a:pt x="193" y="100"/>
                  </a:cubicBezTo>
                  <a:cubicBezTo>
                    <a:pt x="195" y="67"/>
                    <a:pt x="208" y="52"/>
                    <a:pt x="232" y="52"/>
                  </a:cubicBezTo>
                  <a:cubicBezTo>
                    <a:pt x="249" y="52"/>
                    <a:pt x="261" y="64"/>
                    <a:pt x="261" y="98"/>
                  </a:cubicBezTo>
                  <a:cubicBezTo>
                    <a:pt x="261" y="192"/>
                    <a:pt x="261" y="192"/>
                    <a:pt x="261" y="192"/>
                  </a:cubicBezTo>
                  <a:cubicBezTo>
                    <a:pt x="324" y="192"/>
                    <a:pt x="324" y="192"/>
                    <a:pt x="324" y="192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4" y="35"/>
                    <a:pt x="304" y="0"/>
                    <a:pt x="254" y="0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1372851" y="7034213"/>
              <a:ext cx="1365250" cy="757238"/>
            </a:xfrm>
            <a:custGeom>
              <a:avLst/>
              <a:gdLst>
                <a:gd name="T0" fmla="*/ 302 w 364"/>
                <a:gd name="T1" fmla="*/ 1 h 202"/>
                <a:gd name="T2" fmla="*/ 295 w 364"/>
                <a:gd name="T3" fmla="*/ 0 h 202"/>
                <a:gd name="T4" fmla="*/ 229 w 364"/>
                <a:gd name="T5" fmla="*/ 36 h 202"/>
                <a:gd name="T6" fmla="*/ 196 w 364"/>
                <a:gd name="T7" fmla="*/ 92 h 202"/>
                <a:gd name="T8" fmla="*/ 148 w 364"/>
                <a:gd name="T9" fmla="*/ 144 h 202"/>
                <a:gd name="T10" fmla="*/ 119 w 364"/>
                <a:gd name="T11" fmla="*/ 148 h 202"/>
                <a:gd name="T12" fmla="*/ 67 w 364"/>
                <a:gd name="T13" fmla="*/ 99 h 202"/>
                <a:gd name="T14" fmla="*/ 72 w 364"/>
                <a:gd name="T15" fmla="*/ 74 h 202"/>
                <a:gd name="T16" fmla="*/ 116 w 364"/>
                <a:gd name="T17" fmla="*/ 48 h 202"/>
                <a:gd name="T18" fmla="*/ 155 w 364"/>
                <a:gd name="T19" fmla="*/ 58 h 202"/>
                <a:gd name="T20" fmla="*/ 159 w 364"/>
                <a:gd name="T21" fmla="*/ 11 h 202"/>
                <a:gd name="T22" fmla="*/ 108 w 364"/>
                <a:gd name="T23" fmla="*/ 1 h 202"/>
                <a:gd name="T24" fmla="*/ 0 w 364"/>
                <a:gd name="T25" fmla="*/ 98 h 202"/>
                <a:gd name="T26" fmla="*/ 84 w 364"/>
                <a:gd name="T27" fmla="*/ 194 h 202"/>
                <a:gd name="T28" fmla="*/ 172 w 364"/>
                <a:gd name="T29" fmla="*/ 172 h 202"/>
                <a:gd name="T30" fmla="*/ 245 w 364"/>
                <a:gd name="T31" fmla="*/ 67 h 202"/>
                <a:gd name="T32" fmla="*/ 273 w 364"/>
                <a:gd name="T33" fmla="*/ 53 h 202"/>
                <a:gd name="T34" fmla="*/ 302 w 364"/>
                <a:gd name="T35" fmla="*/ 98 h 202"/>
                <a:gd name="T36" fmla="*/ 302 w 364"/>
                <a:gd name="T37" fmla="*/ 193 h 202"/>
                <a:gd name="T38" fmla="*/ 364 w 364"/>
                <a:gd name="T39" fmla="*/ 193 h 202"/>
                <a:gd name="T40" fmla="*/ 364 w 364"/>
                <a:gd name="T41" fmla="*/ 73 h 202"/>
                <a:gd name="T42" fmla="*/ 302 w 364"/>
                <a:gd name="T43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4" h="202">
                  <a:moveTo>
                    <a:pt x="302" y="1"/>
                  </a:moveTo>
                  <a:cubicBezTo>
                    <a:pt x="300" y="1"/>
                    <a:pt x="298" y="0"/>
                    <a:pt x="295" y="0"/>
                  </a:cubicBezTo>
                  <a:cubicBezTo>
                    <a:pt x="251" y="0"/>
                    <a:pt x="229" y="36"/>
                    <a:pt x="229" y="36"/>
                  </a:cubicBezTo>
                  <a:cubicBezTo>
                    <a:pt x="216" y="51"/>
                    <a:pt x="208" y="76"/>
                    <a:pt x="196" y="92"/>
                  </a:cubicBezTo>
                  <a:cubicBezTo>
                    <a:pt x="189" y="103"/>
                    <a:pt x="172" y="133"/>
                    <a:pt x="148" y="144"/>
                  </a:cubicBezTo>
                  <a:cubicBezTo>
                    <a:pt x="143" y="146"/>
                    <a:pt x="131" y="148"/>
                    <a:pt x="119" y="148"/>
                  </a:cubicBezTo>
                  <a:cubicBezTo>
                    <a:pt x="92" y="148"/>
                    <a:pt x="67" y="129"/>
                    <a:pt x="67" y="99"/>
                  </a:cubicBezTo>
                  <a:cubicBezTo>
                    <a:pt x="67" y="90"/>
                    <a:pt x="69" y="81"/>
                    <a:pt x="72" y="74"/>
                  </a:cubicBezTo>
                  <a:cubicBezTo>
                    <a:pt x="80" y="57"/>
                    <a:pt x="96" y="48"/>
                    <a:pt x="116" y="48"/>
                  </a:cubicBezTo>
                  <a:cubicBezTo>
                    <a:pt x="131" y="48"/>
                    <a:pt x="143" y="51"/>
                    <a:pt x="155" y="58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45" y="4"/>
                    <a:pt x="128" y="1"/>
                    <a:pt x="108" y="1"/>
                  </a:cubicBezTo>
                  <a:cubicBezTo>
                    <a:pt x="47" y="1"/>
                    <a:pt x="0" y="36"/>
                    <a:pt x="0" y="98"/>
                  </a:cubicBezTo>
                  <a:cubicBezTo>
                    <a:pt x="0" y="151"/>
                    <a:pt x="35" y="185"/>
                    <a:pt x="84" y="194"/>
                  </a:cubicBezTo>
                  <a:cubicBezTo>
                    <a:pt x="134" y="202"/>
                    <a:pt x="160" y="184"/>
                    <a:pt x="172" y="172"/>
                  </a:cubicBezTo>
                  <a:cubicBezTo>
                    <a:pt x="207" y="139"/>
                    <a:pt x="245" y="67"/>
                    <a:pt x="245" y="67"/>
                  </a:cubicBezTo>
                  <a:cubicBezTo>
                    <a:pt x="251" y="57"/>
                    <a:pt x="257" y="53"/>
                    <a:pt x="273" y="53"/>
                  </a:cubicBezTo>
                  <a:cubicBezTo>
                    <a:pt x="289" y="53"/>
                    <a:pt x="302" y="64"/>
                    <a:pt x="302" y="98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37"/>
                    <a:pt x="346" y="4"/>
                    <a:pt x="302" y="1"/>
                  </a:cubicBezTo>
                </a:path>
              </a:pathLst>
            </a:custGeom>
            <a:solidFill>
              <a:srgbClr val="8C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12261851" y="7427913"/>
              <a:ext cx="169863" cy="169863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0" name="Retângulo 19"/>
          <p:cNvSpPr/>
          <p:nvPr/>
        </p:nvSpPr>
        <p:spPr>
          <a:xfrm>
            <a:off x="8972551" y="0"/>
            <a:ext cx="54736" cy="465138"/>
          </a:xfrm>
          <a:prstGeom prst="rect">
            <a:avLst/>
          </a:prstGeom>
          <a:solidFill>
            <a:srgbClr val="588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39168" y="29028"/>
            <a:ext cx="34964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INDICADORES DE PREÇO</a:t>
            </a:r>
            <a:endParaRPr lang="pt-BR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0" name="AutoShape 2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2" name="AutoShape 4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294" name="AutoShape 6" descr="Resultado de imagem para imagem balança para color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Resultado de imagem para paris poluição do 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8" name="Retângulo de cantos arredondados 57"/>
          <p:cNvSpPr/>
          <p:nvPr/>
        </p:nvSpPr>
        <p:spPr>
          <a:xfrm>
            <a:off x="1396775" y="926731"/>
            <a:ext cx="6426714" cy="972108"/>
          </a:xfrm>
          <a:prstGeom prst="roundRect">
            <a:avLst/>
          </a:prstGeom>
          <a:solidFill>
            <a:srgbClr val="00B0F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solidFill>
                <a:prstClr val="white"/>
              </a:solidFill>
            </a:endParaRPr>
          </a:p>
        </p:txBody>
      </p: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2153101" y="432605"/>
            <a:ext cx="4941168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100" b="1" dirty="0">
                <a:solidFill>
                  <a:prstClr val="black"/>
                </a:solidFill>
                <a:latin typeface="Arial" charset="0"/>
              </a:rPr>
              <a:t>Preço médio recebido pelo AÇÚCAR</a:t>
            </a:r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1180751" y="1250768"/>
            <a:ext cx="234888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Açúcar branco - MI</a:t>
            </a:r>
          </a:p>
        </p:txBody>
      </p: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3557015" y="1250768"/>
            <a:ext cx="221424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Açúcar branco - ME</a:t>
            </a:r>
          </a:p>
        </p:txBody>
      </p:sp>
      <p:sp>
        <p:nvSpPr>
          <p:cNvPr id="65" name="Text Box 22"/>
          <p:cNvSpPr txBox="1">
            <a:spLocks noChangeArrowheads="1"/>
          </p:cNvSpPr>
          <p:nvPr/>
        </p:nvSpPr>
        <p:spPr bwMode="auto">
          <a:xfrm>
            <a:off x="5825267" y="1250768"/>
            <a:ext cx="210623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Açúcar VHP - ME</a:t>
            </a:r>
          </a:p>
        </p:txBody>
      </p:sp>
      <p:sp>
        <p:nvSpPr>
          <p:cNvPr id="66" name="Chave direita 65"/>
          <p:cNvSpPr/>
          <p:nvPr/>
        </p:nvSpPr>
        <p:spPr>
          <a:xfrm rot="16200000">
            <a:off x="4502120" y="-1962589"/>
            <a:ext cx="216024" cy="6210690"/>
          </a:xfrm>
          <a:prstGeom prst="rightBrace">
            <a:avLst>
              <a:gd name="adj1" fmla="val 31009"/>
              <a:gd name="adj2" fmla="val 50000"/>
            </a:avLst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00">
              <a:solidFill>
                <a:prstClr val="black"/>
              </a:solidFill>
            </a:endParaRPr>
          </a:p>
        </p:txBody>
      </p:sp>
      <p:sp>
        <p:nvSpPr>
          <p:cNvPr id="70" name="Retângulo de cantos arredondados 69"/>
          <p:cNvSpPr/>
          <p:nvPr/>
        </p:nvSpPr>
        <p:spPr>
          <a:xfrm>
            <a:off x="1396775" y="2090313"/>
            <a:ext cx="6534726" cy="2646294"/>
          </a:xfrm>
          <a:prstGeom prst="round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solidFill>
                <a:prstClr val="white"/>
              </a:solidFill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3665027" y="2203384"/>
            <a:ext cx="199822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Etanol anidro carburante MI</a:t>
            </a:r>
          </a:p>
        </p:txBody>
      </p:sp>
      <p:sp>
        <p:nvSpPr>
          <p:cNvPr id="72" name="Text Box 22"/>
          <p:cNvSpPr txBox="1">
            <a:spLocks noChangeArrowheads="1"/>
          </p:cNvSpPr>
          <p:nvPr/>
        </p:nvSpPr>
        <p:spPr bwMode="auto">
          <a:xfrm>
            <a:off x="1370153" y="2198325"/>
            <a:ext cx="19168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Etanol anidro outros fins MI</a:t>
            </a:r>
          </a:p>
        </p:txBody>
      </p:sp>
      <p:sp>
        <p:nvSpPr>
          <p:cNvPr id="73" name="Text Box 22"/>
          <p:cNvSpPr txBox="1">
            <a:spLocks noChangeArrowheads="1"/>
          </p:cNvSpPr>
          <p:nvPr/>
        </p:nvSpPr>
        <p:spPr bwMode="auto">
          <a:xfrm>
            <a:off x="3692411" y="3898684"/>
            <a:ext cx="2132856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50" dirty="0">
                <a:solidFill>
                  <a:prstClr val="black"/>
                </a:solidFill>
                <a:latin typeface="Arial" charset="0"/>
              </a:rPr>
              <a:t>Etanol hidratado carburante MI</a:t>
            </a:r>
          </a:p>
        </p:txBody>
      </p:sp>
      <p:sp>
        <p:nvSpPr>
          <p:cNvPr id="94" name="Text Box 22"/>
          <p:cNvSpPr txBox="1">
            <a:spLocks noChangeArrowheads="1"/>
          </p:cNvSpPr>
          <p:nvPr/>
        </p:nvSpPr>
        <p:spPr bwMode="auto">
          <a:xfrm>
            <a:off x="1342769" y="3898684"/>
            <a:ext cx="2052228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50" dirty="0">
                <a:solidFill>
                  <a:prstClr val="black"/>
                </a:solidFill>
                <a:latin typeface="Arial" charset="0"/>
              </a:rPr>
              <a:t>Etanol hidratado outros fins MI</a:t>
            </a:r>
          </a:p>
        </p:txBody>
      </p:sp>
      <p:sp>
        <p:nvSpPr>
          <p:cNvPr id="95" name="Text Box 22"/>
          <p:cNvSpPr txBox="1">
            <a:spLocks noChangeArrowheads="1"/>
          </p:cNvSpPr>
          <p:nvPr/>
        </p:nvSpPr>
        <p:spPr bwMode="auto">
          <a:xfrm>
            <a:off x="6311321" y="2198325"/>
            <a:ext cx="12421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Etanol anidro ME</a:t>
            </a:r>
          </a:p>
        </p:txBody>
      </p:sp>
      <p:sp>
        <p:nvSpPr>
          <p:cNvPr id="96" name="Text Box 22"/>
          <p:cNvSpPr txBox="1">
            <a:spLocks noChangeArrowheads="1"/>
          </p:cNvSpPr>
          <p:nvPr/>
        </p:nvSpPr>
        <p:spPr bwMode="auto">
          <a:xfrm>
            <a:off x="6041291" y="3844678"/>
            <a:ext cx="1620180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1650" dirty="0">
                <a:solidFill>
                  <a:prstClr val="black"/>
                </a:solidFill>
                <a:latin typeface="Arial" charset="0"/>
              </a:rPr>
              <a:t>Etanol hidratado ME</a:t>
            </a: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1450781" y="3116427"/>
            <a:ext cx="648072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100" b="1" dirty="0">
                <a:solidFill>
                  <a:prstClr val="black"/>
                </a:solidFill>
                <a:latin typeface="Arial" charset="0"/>
              </a:rPr>
              <a:t>Preço médio recebido pelo ETANOL</a:t>
            </a:r>
          </a:p>
        </p:txBody>
      </p:sp>
      <p:sp>
        <p:nvSpPr>
          <p:cNvPr id="98" name="Chave direita 97"/>
          <p:cNvSpPr/>
          <p:nvPr/>
        </p:nvSpPr>
        <p:spPr>
          <a:xfrm rot="16200000">
            <a:off x="4556126" y="506717"/>
            <a:ext cx="216024" cy="6426714"/>
          </a:xfrm>
          <a:prstGeom prst="rightBrace">
            <a:avLst>
              <a:gd name="adj1" fmla="val 31009"/>
              <a:gd name="adj2" fmla="val 50000"/>
            </a:avLst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00">
              <a:solidFill>
                <a:prstClr val="black"/>
              </a:solidFill>
            </a:endParaRPr>
          </a:p>
        </p:txBody>
      </p:sp>
      <p:sp>
        <p:nvSpPr>
          <p:cNvPr id="99" name="Chave direita 98"/>
          <p:cNvSpPr/>
          <p:nvPr/>
        </p:nvSpPr>
        <p:spPr>
          <a:xfrm rot="5400000">
            <a:off x="4529123" y="-60347"/>
            <a:ext cx="216024" cy="6372708"/>
          </a:xfrm>
          <a:prstGeom prst="rightBrace">
            <a:avLst>
              <a:gd name="adj1" fmla="val 31009"/>
              <a:gd name="adj2" fmla="val 50000"/>
            </a:avLst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4" grpId="0"/>
      <p:bldP spid="65" grpId="0"/>
      <p:bldP spid="71" grpId="0"/>
      <p:bldP spid="72" grpId="0"/>
      <p:bldP spid="73" grpId="0"/>
      <p:bldP spid="94" grpId="0"/>
      <p:bldP spid="95" grpId="0"/>
      <p:bldP spid="9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8656</TotalTime>
  <Words>1025</Words>
  <Application>Microsoft Office PowerPoint</Application>
  <PresentationFormat>Apresentação na tela (16:9)</PresentationFormat>
  <Paragraphs>229</Paragraphs>
  <Slides>30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PPT20</dc:creator>
  <cp:lastModifiedBy>admin</cp:lastModifiedBy>
  <cp:revision>373</cp:revision>
  <cp:lastPrinted>2015-07-27T21:39:51Z</cp:lastPrinted>
  <dcterms:created xsi:type="dcterms:W3CDTF">2014-12-10T12:40:03Z</dcterms:created>
  <dcterms:modified xsi:type="dcterms:W3CDTF">2015-10-23T15:49:47Z</dcterms:modified>
</cp:coreProperties>
</file>